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8" r:id="rId2"/>
    <p:sldId id="261" r:id="rId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eee" initials="e" lastIdx="2" clrIdx="0">
    <p:extLst>
      <p:ext uri="{19B8F6BF-5375-455C-9EA6-DF929625EA0E}">
        <p15:presenceInfo xmlns:p15="http://schemas.microsoft.com/office/powerpoint/2012/main" userId="eee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5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E3C782-66E0-4011-894E-A0E89A9F5A3E}" type="datetimeFigureOut">
              <a:rPr lang="zh-TW" altLang="en-US" smtClean="0"/>
              <a:t>2026/9/23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D42EE1-431C-4F45-B418-2CE7620AAC4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00255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D42EE1-431C-4F45-B418-2CE7620AAC4B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4154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9FAFB-8B64-435B-8BF0-91231AD1F3BD}" type="datetimeFigureOut">
              <a:rPr lang="zh-TW" altLang="en-US" smtClean="0"/>
              <a:t>2026/9/23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A64C2-3C3B-4CF3-8264-5044BF084E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5321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9FAFB-8B64-435B-8BF0-91231AD1F3BD}" type="datetimeFigureOut">
              <a:rPr lang="zh-TW" altLang="en-US" smtClean="0"/>
              <a:t>2026/9/23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A64C2-3C3B-4CF3-8264-5044BF084E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98582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9FAFB-8B64-435B-8BF0-91231AD1F3BD}" type="datetimeFigureOut">
              <a:rPr lang="zh-TW" altLang="en-US" smtClean="0"/>
              <a:t>2026/9/23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A64C2-3C3B-4CF3-8264-5044BF084E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002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9FAFB-8B64-435B-8BF0-91231AD1F3BD}" type="datetimeFigureOut">
              <a:rPr lang="zh-TW" altLang="en-US" smtClean="0"/>
              <a:t>2026/9/23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A64C2-3C3B-4CF3-8264-5044BF084E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57669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9FAFB-8B64-435B-8BF0-91231AD1F3BD}" type="datetimeFigureOut">
              <a:rPr lang="zh-TW" altLang="en-US" smtClean="0"/>
              <a:t>2026/9/23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A64C2-3C3B-4CF3-8264-5044BF084E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14540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9FAFB-8B64-435B-8BF0-91231AD1F3BD}" type="datetimeFigureOut">
              <a:rPr lang="zh-TW" altLang="en-US" smtClean="0"/>
              <a:t>2026/9/23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A64C2-3C3B-4CF3-8264-5044BF084E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2963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9FAFB-8B64-435B-8BF0-91231AD1F3BD}" type="datetimeFigureOut">
              <a:rPr lang="zh-TW" altLang="en-US" smtClean="0"/>
              <a:t>2026/9/23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A64C2-3C3B-4CF3-8264-5044BF084E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7398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9FAFB-8B64-435B-8BF0-91231AD1F3BD}" type="datetimeFigureOut">
              <a:rPr lang="zh-TW" altLang="en-US" smtClean="0"/>
              <a:t>2026/9/23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A64C2-3C3B-4CF3-8264-5044BF084E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0826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9FAFB-8B64-435B-8BF0-91231AD1F3BD}" type="datetimeFigureOut">
              <a:rPr lang="zh-TW" altLang="en-US" smtClean="0"/>
              <a:t>2026/9/23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A64C2-3C3B-4CF3-8264-5044BF084E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86082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9FAFB-8B64-435B-8BF0-91231AD1F3BD}" type="datetimeFigureOut">
              <a:rPr lang="zh-TW" altLang="en-US" smtClean="0"/>
              <a:t>2026/9/23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A64C2-3C3B-4CF3-8264-5044BF084E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21311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9FAFB-8B64-435B-8BF0-91231AD1F3BD}" type="datetimeFigureOut">
              <a:rPr lang="zh-TW" altLang="en-US" smtClean="0"/>
              <a:t>2026/9/23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A64C2-3C3B-4CF3-8264-5044BF084E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1711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9FAFB-8B64-435B-8BF0-91231AD1F3BD}" type="datetimeFigureOut">
              <a:rPr lang="zh-TW" altLang="en-US" smtClean="0"/>
              <a:t>2026/9/23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EA64C2-3C3B-4CF3-8264-5044BF084E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2344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13" Type="http://schemas.openxmlformats.org/officeDocument/2006/relationships/image" Target="../media/image10.png"/><Relationship Id="rId18" Type="http://schemas.openxmlformats.org/officeDocument/2006/relationships/image" Target="../media/image12.wmf"/><Relationship Id="rId3" Type="http://schemas.openxmlformats.org/officeDocument/2006/relationships/notesSlide" Target="../notesSlides/notesSlide1.xml"/><Relationship Id="rId21" Type="http://schemas.openxmlformats.org/officeDocument/2006/relationships/image" Target="../media/image15.wmf"/><Relationship Id="rId7" Type="http://schemas.openxmlformats.org/officeDocument/2006/relationships/image" Target="../media/image6.jpg"/><Relationship Id="rId12" Type="http://schemas.openxmlformats.org/officeDocument/2006/relationships/image" Target="../media/image9.wmf"/><Relationship Id="rId17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1.png"/><Relationship Id="rId20" Type="http://schemas.openxmlformats.org/officeDocument/2006/relationships/image" Target="../media/image14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jpg"/><Relationship Id="rId11" Type="http://schemas.openxmlformats.org/officeDocument/2006/relationships/image" Target="../media/image8.gif"/><Relationship Id="rId24" Type="http://schemas.openxmlformats.org/officeDocument/2006/relationships/image" Target="../media/image17.png"/><Relationship Id="rId5" Type="http://schemas.openxmlformats.org/officeDocument/2006/relationships/image" Target="../media/image4.jpg"/><Relationship Id="rId15" Type="http://schemas.openxmlformats.org/officeDocument/2006/relationships/image" Target="../media/image2.wmf"/><Relationship Id="rId23" Type="http://schemas.openxmlformats.org/officeDocument/2006/relationships/image" Target="../media/image16.jpeg"/><Relationship Id="rId10" Type="http://schemas.openxmlformats.org/officeDocument/2006/relationships/image" Target="../media/image7.emf"/><Relationship Id="rId19" Type="http://schemas.openxmlformats.org/officeDocument/2006/relationships/image" Target="../media/image13.jpeg"/><Relationship Id="rId4" Type="http://schemas.openxmlformats.org/officeDocument/2006/relationships/image" Target="../media/image3.png"/><Relationship Id="rId9" Type="http://schemas.openxmlformats.org/officeDocument/2006/relationships/image" Target="../media/image1.wmf"/><Relationship Id="rId14" Type="http://schemas.openxmlformats.org/officeDocument/2006/relationships/oleObject" Target="../embeddings/oleObject2.bin"/><Relationship Id="rId22" Type="http://schemas.openxmlformats.org/officeDocument/2006/relationships/oleObject" Target="../embeddings/oleObject4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6.jpeg"/><Relationship Id="rId18" Type="http://schemas.openxmlformats.org/officeDocument/2006/relationships/image" Target="../media/image13.jpeg"/><Relationship Id="rId3" Type="http://schemas.openxmlformats.org/officeDocument/2006/relationships/image" Target="../media/image18.png"/><Relationship Id="rId7" Type="http://schemas.openxmlformats.org/officeDocument/2006/relationships/image" Target="../media/image7.emf"/><Relationship Id="rId12" Type="http://schemas.openxmlformats.org/officeDocument/2006/relationships/image" Target="../media/image2.wmf"/><Relationship Id="rId17" Type="http://schemas.openxmlformats.org/officeDocument/2006/relationships/image" Target="../media/image12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g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wmf"/><Relationship Id="rId11" Type="http://schemas.openxmlformats.org/officeDocument/2006/relationships/oleObject" Target="../embeddings/oleObject4.bin"/><Relationship Id="rId5" Type="http://schemas.openxmlformats.org/officeDocument/2006/relationships/image" Target="../media/image10.png"/><Relationship Id="rId15" Type="http://schemas.openxmlformats.org/officeDocument/2006/relationships/image" Target="../media/image3.png"/><Relationship Id="rId10" Type="http://schemas.openxmlformats.org/officeDocument/2006/relationships/image" Target="../media/image11.png"/><Relationship Id="rId4" Type="http://schemas.openxmlformats.org/officeDocument/2006/relationships/image" Target="../media/image8.gif"/><Relationship Id="rId9" Type="http://schemas.openxmlformats.org/officeDocument/2006/relationships/image" Target="../media/image15.wmf"/><Relationship Id="rId1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文字方塊 106"/>
          <p:cNvSpPr txBox="1"/>
          <p:nvPr/>
        </p:nvSpPr>
        <p:spPr>
          <a:xfrm>
            <a:off x="9905469" y="5936389"/>
            <a:ext cx="18244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製表日期</a:t>
            </a:r>
            <a:r>
              <a:rPr lang="en-US" altLang="zh-TW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20XX/XX/XX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09" name="圖片 10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3511" y="5305415"/>
            <a:ext cx="1996600" cy="426278"/>
          </a:xfrm>
          <a:prstGeom prst="rect">
            <a:avLst/>
          </a:prstGeom>
        </p:spPr>
      </p:pic>
      <p:pic>
        <p:nvPicPr>
          <p:cNvPr id="226" name="圖片 2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579269" y="713044"/>
            <a:ext cx="518160" cy="554736"/>
          </a:xfrm>
          <a:prstGeom prst="rect">
            <a:avLst/>
          </a:prstGeom>
        </p:spPr>
      </p:pic>
      <p:sp>
        <p:nvSpPr>
          <p:cNvPr id="141" name="文字方塊 140">
            <a:extLst>
              <a:ext uri="{FF2B5EF4-FFF2-40B4-BE49-F238E27FC236}">
                <a16:creationId xmlns:a16="http://schemas.microsoft.com/office/drawing/2014/main" id="{AF93E9C5-03BA-485A-8A29-C2DA01B957B1}"/>
              </a:ext>
            </a:extLst>
          </p:cNvPr>
          <p:cNvSpPr txBox="1"/>
          <p:nvPr/>
        </p:nvSpPr>
        <p:spPr>
          <a:xfrm>
            <a:off x="9901695" y="5704720"/>
            <a:ext cx="17700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zh-TW" altLang="en-US" sz="14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實際面積：</a:t>
            </a:r>
            <a:r>
              <a:rPr lang="en-US" altLang="zh-TW" sz="14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65.55 m</a:t>
            </a:r>
            <a:r>
              <a:rPr lang="en-US" altLang="zh-TW" sz="1400" baseline="300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2</a:t>
            </a: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359F9D61-BE54-4816-A74D-444602A52EE5}"/>
              </a:ext>
            </a:extLst>
          </p:cNvPr>
          <p:cNvGrpSpPr/>
          <p:nvPr/>
        </p:nvGrpSpPr>
        <p:grpSpPr>
          <a:xfrm>
            <a:off x="1848391" y="54436"/>
            <a:ext cx="7819393" cy="5698093"/>
            <a:chOff x="2105956" y="217689"/>
            <a:chExt cx="7227013" cy="5996349"/>
          </a:xfrm>
        </p:grpSpPr>
        <p:grpSp>
          <p:nvGrpSpPr>
            <p:cNvPr id="229" name="群組 228"/>
            <p:cNvGrpSpPr/>
            <p:nvPr/>
          </p:nvGrpSpPr>
          <p:grpSpPr>
            <a:xfrm>
              <a:off x="2133749" y="217689"/>
              <a:ext cx="7145794" cy="5643286"/>
              <a:chOff x="2119702" y="184051"/>
              <a:chExt cx="7145804" cy="5643278"/>
            </a:xfrm>
          </p:grpSpPr>
          <p:pic>
            <p:nvPicPr>
              <p:cNvPr id="228" name="圖片 227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24436" y="340946"/>
                <a:ext cx="688848" cy="646176"/>
              </a:xfrm>
              <a:prstGeom prst="rect">
                <a:avLst/>
              </a:prstGeom>
            </p:spPr>
          </p:pic>
          <p:pic>
            <p:nvPicPr>
              <p:cNvPr id="227" name="圖片 226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54321" y="305122"/>
                <a:ext cx="1444752" cy="694944"/>
              </a:xfrm>
              <a:prstGeom prst="rect">
                <a:avLst/>
              </a:prstGeom>
            </p:spPr>
          </p:pic>
          <p:sp>
            <p:nvSpPr>
              <p:cNvPr id="108" name="文字方塊 107"/>
              <p:cNvSpPr txBox="1"/>
              <p:nvPr/>
            </p:nvSpPr>
            <p:spPr>
              <a:xfrm>
                <a:off x="7087593" y="184051"/>
                <a:ext cx="1267944" cy="5207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1400" dirty="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★</a:t>
                </a:r>
                <a:endParaRPr lang="en-US" altLang="zh-TW" sz="14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  <a:p>
                <a:pPr algn="ctr"/>
                <a:r>
                  <a:rPr lang="zh-TW" altLang="en-US" sz="1400" dirty="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現在位置</a:t>
                </a:r>
              </a:p>
            </p:txBody>
          </p:sp>
          <p:cxnSp>
            <p:nvCxnSpPr>
              <p:cNvPr id="6" name="直線接點 5"/>
              <p:cNvCxnSpPr/>
              <p:nvPr/>
            </p:nvCxnSpPr>
            <p:spPr>
              <a:xfrm>
                <a:off x="2120735" y="1002399"/>
                <a:ext cx="2160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線接點 31"/>
              <p:cNvCxnSpPr/>
              <p:nvPr/>
            </p:nvCxnSpPr>
            <p:spPr>
              <a:xfrm>
                <a:off x="8340752" y="1002399"/>
                <a:ext cx="3960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線接點 33"/>
              <p:cNvCxnSpPr>
                <a:cxnSpLocks/>
              </p:cNvCxnSpPr>
              <p:nvPr/>
            </p:nvCxnSpPr>
            <p:spPr>
              <a:xfrm>
                <a:off x="3992316" y="1907703"/>
                <a:ext cx="471705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線接點 34"/>
              <p:cNvCxnSpPr/>
              <p:nvPr/>
            </p:nvCxnSpPr>
            <p:spPr>
              <a:xfrm rot="16200000" flipV="1">
                <a:off x="-285318" y="3408721"/>
                <a:ext cx="4837217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線接點 36"/>
              <p:cNvCxnSpPr/>
              <p:nvPr/>
            </p:nvCxnSpPr>
            <p:spPr>
              <a:xfrm rot="16200000" flipV="1">
                <a:off x="4738568" y="3378773"/>
                <a:ext cx="2364862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線接點 37"/>
              <p:cNvCxnSpPr/>
              <p:nvPr/>
            </p:nvCxnSpPr>
            <p:spPr>
              <a:xfrm rot="16200000" flipV="1">
                <a:off x="5805370" y="3378772"/>
                <a:ext cx="2364862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線接點 38"/>
              <p:cNvCxnSpPr>
                <a:cxnSpLocks/>
              </p:cNvCxnSpPr>
              <p:nvPr/>
            </p:nvCxnSpPr>
            <p:spPr>
              <a:xfrm flipV="1">
                <a:off x="7918798" y="1848656"/>
                <a:ext cx="0" cy="314296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線接點 41"/>
              <p:cNvCxnSpPr/>
              <p:nvPr/>
            </p:nvCxnSpPr>
            <p:spPr>
              <a:xfrm>
                <a:off x="2119702" y="5819745"/>
                <a:ext cx="66312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9" name="物件 8"/>
              <p:cNvGraphicFramePr>
                <a:graphicFrameLocks noChangeAspect="1"/>
              </p:cNvGraphicFramePr>
              <p:nvPr/>
            </p:nvGraphicFramePr>
            <p:xfrm>
              <a:off x="3985353" y="4715261"/>
              <a:ext cx="576262" cy="70574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70" r:id="rId8" imgW="723541" imgH="732167" progId="">
                      <p:embed/>
                    </p:oleObj>
                  </mc:Choice>
                  <mc:Fallback>
                    <p:oleObj r:id="rId8" imgW="723541" imgH="732167" progId="">
                      <p:embed/>
                      <p:pic>
                        <p:nvPicPr>
                          <p:cNvPr id="9" name="物件 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985353" y="4715261"/>
                            <a:ext cx="576262" cy="705743"/>
                          </a:xfrm>
                          <a:prstGeom prst="rect">
                            <a:avLst/>
                          </a:prstGeom>
                          <a:noFill/>
                        </p:spPr>
                      </p:pic>
                    </p:oleObj>
                  </mc:Fallback>
                </mc:AlternateContent>
              </a:graphicData>
            </a:graphic>
          </p:graphicFrame>
          <p:cxnSp>
            <p:nvCxnSpPr>
              <p:cNvPr id="44" name="直線接點 43"/>
              <p:cNvCxnSpPr/>
              <p:nvPr/>
            </p:nvCxnSpPr>
            <p:spPr>
              <a:xfrm>
                <a:off x="2863326" y="1013865"/>
                <a:ext cx="41400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線接點 45"/>
              <p:cNvCxnSpPr>
                <a:cxnSpLocks/>
              </p:cNvCxnSpPr>
              <p:nvPr/>
            </p:nvCxnSpPr>
            <p:spPr>
              <a:xfrm flipH="1" flipV="1">
                <a:off x="2625825" y="3282857"/>
                <a:ext cx="6782" cy="104051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線接點 46"/>
              <p:cNvCxnSpPr>
                <a:cxnSpLocks/>
              </p:cNvCxnSpPr>
              <p:nvPr/>
            </p:nvCxnSpPr>
            <p:spPr>
              <a:xfrm flipV="1">
                <a:off x="5317929" y="1027931"/>
                <a:ext cx="0" cy="392029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線接點 47"/>
              <p:cNvCxnSpPr>
                <a:cxnSpLocks/>
              </p:cNvCxnSpPr>
              <p:nvPr/>
            </p:nvCxnSpPr>
            <p:spPr>
              <a:xfrm flipH="1" flipV="1">
                <a:off x="3188247" y="4336143"/>
                <a:ext cx="6489" cy="40803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線接點 50"/>
              <p:cNvCxnSpPr>
                <a:cxnSpLocks/>
              </p:cNvCxnSpPr>
              <p:nvPr/>
            </p:nvCxnSpPr>
            <p:spPr>
              <a:xfrm flipV="1">
                <a:off x="4918908" y="3986125"/>
                <a:ext cx="0" cy="433663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線接點 51"/>
              <p:cNvCxnSpPr>
                <a:cxnSpLocks/>
              </p:cNvCxnSpPr>
              <p:nvPr/>
            </p:nvCxnSpPr>
            <p:spPr>
              <a:xfrm flipV="1">
                <a:off x="4918908" y="1038825"/>
                <a:ext cx="0" cy="29473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線接點 52"/>
              <p:cNvCxnSpPr>
                <a:cxnSpLocks/>
              </p:cNvCxnSpPr>
              <p:nvPr/>
            </p:nvCxnSpPr>
            <p:spPr>
              <a:xfrm flipV="1">
                <a:off x="3992316" y="1895829"/>
                <a:ext cx="0" cy="2126819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直線接點 54"/>
              <p:cNvCxnSpPr>
                <a:cxnSpLocks/>
              </p:cNvCxnSpPr>
              <p:nvPr/>
            </p:nvCxnSpPr>
            <p:spPr>
              <a:xfrm flipV="1">
                <a:off x="6475262" y="3985400"/>
                <a:ext cx="0" cy="253802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線接點 55"/>
              <p:cNvCxnSpPr>
                <a:cxnSpLocks/>
              </p:cNvCxnSpPr>
              <p:nvPr/>
            </p:nvCxnSpPr>
            <p:spPr>
              <a:xfrm flipV="1">
                <a:off x="6447484" y="2205034"/>
                <a:ext cx="0" cy="25988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線接點 59"/>
              <p:cNvCxnSpPr/>
              <p:nvPr/>
            </p:nvCxnSpPr>
            <p:spPr>
              <a:xfrm rot="16200000" flipV="1">
                <a:off x="2918158" y="1298060"/>
                <a:ext cx="501637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直線接點 62"/>
              <p:cNvCxnSpPr/>
              <p:nvPr/>
            </p:nvCxnSpPr>
            <p:spPr>
              <a:xfrm rot="16200000" flipV="1">
                <a:off x="6373102" y="1202352"/>
                <a:ext cx="40131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直線接點 63"/>
              <p:cNvCxnSpPr>
                <a:cxnSpLocks/>
              </p:cNvCxnSpPr>
              <p:nvPr/>
            </p:nvCxnSpPr>
            <p:spPr>
              <a:xfrm flipV="1">
                <a:off x="2142508" y="5367444"/>
                <a:ext cx="1847293" cy="13732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直線接點 64"/>
              <p:cNvCxnSpPr>
                <a:cxnSpLocks/>
              </p:cNvCxnSpPr>
              <p:nvPr/>
            </p:nvCxnSpPr>
            <p:spPr>
              <a:xfrm>
                <a:off x="2141276" y="4733033"/>
                <a:ext cx="105670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直線接點 65"/>
              <p:cNvCxnSpPr/>
              <p:nvPr/>
            </p:nvCxnSpPr>
            <p:spPr>
              <a:xfrm>
                <a:off x="2119702" y="4336143"/>
                <a:ext cx="1206000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直線接點 66"/>
              <p:cNvCxnSpPr>
                <a:cxnSpLocks/>
              </p:cNvCxnSpPr>
              <p:nvPr/>
            </p:nvCxnSpPr>
            <p:spPr>
              <a:xfrm>
                <a:off x="3993774" y="3986125"/>
                <a:ext cx="445342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直線接點 69"/>
              <p:cNvCxnSpPr>
                <a:cxnSpLocks/>
              </p:cNvCxnSpPr>
              <p:nvPr/>
            </p:nvCxnSpPr>
            <p:spPr>
              <a:xfrm>
                <a:off x="3979946" y="5301049"/>
                <a:ext cx="3540731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直線接點 75"/>
              <p:cNvCxnSpPr>
                <a:cxnSpLocks/>
              </p:cNvCxnSpPr>
              <p:nvPr/>
            </p:nvCxnSpPr>
            <p:spPr>
              <a:xfrm>
                <a:off x="4008760" y="4406369"/>
                <a:ext cx="91014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直線接點 76"/>
              <p:cNvCxnSpPr>
                <a:cxnSpLocks/>
              </p:cNvCxnSpPr>
              <p:nvPr/>
            </p:nvCxnSpPr>
            <p:spPr>
              <a:xfrm>
                <a:off x="4439116" y="3999449"/>
                <a:ext cx="479792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直線接點 77"/>
              <p:cNvCxnSpPr/>
              <p:nvPr/>
            </p:nvCxnSpPr>
            <p:spPr>
              <a:xfrm>
                <a:off x="5913017" y="4551568"/>
                <a:ext cx="10728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直線接點 78"/>
              <p:cNvCxnSpPr/>
              <p:nvPr/>
            </p:nvCxnSpPr>
            <p:spPr>
              <a:xfrm>
                <a:off x="5920999" y="2205034"/>
                <a:ext cx="10728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直線接點 82"/>
              <p:cNvCxnSpPr>
                <a:cxnSpLocks/>
              </p:cNvCxnSpPr>
              <p:nvPr/>
            </p:nvCxnSpPr>
            <p:spPr>
              <a:xfrm flipV="1">
                <a:off x="5316826" y="1391975"/>
                <a:ext cx="1259429" cy="11032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直線接點 84"/>
              <p:cNvCxnSpPr>
                <a:cxnSpLocks/>
              </p:cNvCxnSpPr>
              <p:nvPr/>
            </p:nvCxnSpPr>
            <p:spPr>
              <a:xfrm flipV="1">
                <a:off x="7918798" y="1848656"/>
                <a:ext cx="814833" cy="6573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直線接點 88"/>
              <p:cNvCxnSpPr>
                <a:cxnSpLocks/>
              </p:cNvCxnSpPr>
              <p:nvPr/>
            </p:nvCxnSpPr>
            <p:spPr>
              <a:xfrm flipV="1">
                <a:off x="3168976" y="1541035"/>
                <a:ext cx="1270140" cy="654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直線接點 91"/>
              <p:cNvCxnSpPr>
                <a:cxnSpLocks/>
              </p:cNvCxnSpPr>
              <p:nvPr/>
            </p:nvCxnSpPr>
            <p:spPr>
              <a:xfrm>
                <a:off x="2124139" y="3282857"/>
                <a:ext cx="50846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直線接點 92"/>
              <p:cNvCxnSpPr/>
              <p:nvPr/>
            </p:nvCxnSpPr>
            <p:spPr>
              <a:xfrm>
                <a:off x="2702624" y="4029643"/>
                <a:ext cx="5904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圓角矩形 13"/>
              <p:cNvSpPr/>
              <p:nvPr/>
            </p:nvSpPr>
            <p:spPr>
              <a:xfrm>
                <a:off x="4262813" y="4068720"/>
                <a:ext cx="405392" cy="250819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pic>
            <p:nvPicPr>
              <p:cNvPr id="97" name="圖片 96"/>
              <p:cNvPicPr>
                <a:picLocks noChangeAspect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 bwMode="auto">
              <a:xfrm>
                <a:off x="8544912" y="1226787"/>
                <a:ext cx="150546" cy="2866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8" name="圖片 97"/>
              <p:cNvPicPr>
                <a:picLocks noChangeAspect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 bwMode="auto">
              <a:xfrm>
                <a:off x="8379337" y="1223945"/>
                <a:ext cx="150546" cy="2866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5" name="圖片 114"/>
              <p:cNvPicPr>
                <a:picLocks noChangeAspect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 bwMode="auto">
              <a:xfrm>
                <a:off x="6073495" y="1916373"/>
                <a:ext cx="150546" cy="2866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6" name="圖片 115" descr="高溫"/>
              <p:cNvPicPr>
                <a:picLocks noChangeAspect="1"/>
              </p:cNvPicPr>
              <p:nvPr/>
            </p:nvPicPr>
            <p:blipFill>
              <a:blip r:embed="rId11"/>
              <a:srcRect/>
              <a:stretch>
                <a:fillRect/>
              </a:stretch>
            </p:blipFill>
            <p:spPr bwMode="auto">
              <a:xfrm>
                <a:off x="5556219" y="5441044"/>
                <a:ext cx="298473" cy="2866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7" name="圖片 116" descr="高溫"/>
              <p:cNvPicPr>
                <a:picLocks noChangeAspect="1"/>
              </p:cNvPicPr>
              <p:nvPr/>
            </p:nvPicPr>
            <p:blipFill>
              <a:blip r:embed="rId11"/>
              <a:srcRect/>
              <a:stretch>
                <a:fillRect/>
              </a:stretch>
            </p:blipFill>
            <p:spPr bwMode="auto">
              <a:xfrm>
                <a:off x="6101299" y="5441044"/>
                <a:ext cx="298473" cy="2866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8" name="圖片 117" descr="高溫"/>
              <p:cNvPicPr>
                <a:picLocks noChangeAspect="1"/>
              </p:cNvPicPr>
              <p:nvPr/>
            </p:nvPicPr>
            <p:blipFill>
              <a:blip r:embed="rId11"/>
              <a:srcRect/>
              <a:stretch>
                <a:fillRect/>
              </a:stretch>
            </p:blipFill>
            <p:spPr bwMode="auto">
              <a:xfrm>
                <a:off x="8186440" y="4342541"/>
                <a:ext cx="298473" cy="2866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1" name="圖片 120"/>
              <p:cNvPicPr>
                <a:picLocks noChangeAspect="1"/>
              </p:cNvPicPr>
              <p:nvPr/>
            </p:nvPicPr>
            <p:blipFill>
              <a:blip r:embed="rId12"/>
              <a:srcRect/>
              <a:stretch>
                <a:fillRect/>
              </a:stretch>
            </p:blipFill>
            <p:spPr bwMode="auto">
              <a:xfrm>
                <a:off x="6643788" y="2722582"/>
                <a:ext cx="293143" cy="2866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3" name="圖片 122" descr="滅火器3"/>
              <p:cNvPicPr>
                <a:picLocks noChangeAspect="1"/>
              </p:cNvPicPr>
              <p:nvPr/>
            </p:nvPicPr>
            <p:blipFill>
              <a:blip r:embed="rId13"/>
              <a:srcRect/>
              <a:stretch>
                <a:fillRect/>
              </a:stretch>
            </p:blipFill>
            <p:spPr bwMode="auto">
              <a:xfrm>
                <a:off x="8429982" y="1518179"/>
                <a:ext cx="267055" cy="2866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124" name="物件 123"/>
              <p:cNvGraphicFramePr>
                <a:graphicFrameLocks noChangeAspect="1"/>
              </p:cNvGraphicFramePr>
              <p:nvPr/>
            </p:nvGraphicFramePr>
            <p:xfrm>
              <a:off x="2141276" y="1490104"/>
              <a:ext cx="165100" cy="3651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71" r:id="rId14" imgW="623601" imgH="380192" progId="">
                      <p:embed/>
                    </p:oleObj>
                  </mc:Choice>
                  <mc:Fallback>
                    <p:oleObj r:id="rId14" imgW="623601" imgH="380192" progId="">
                      <p:embed/>
                      <p:pic>
                        <p:nvPicPr>
                          <p:cNvPr id="124" name="物件 12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141276" y="1490104"/>
                            <a:ext cx="165100" cy="365125"/>
                          </a:xfrm>
                          <a:prstGeom prst="rect">
                            <a:avLst/>
                          </a:prstGeom>
                          <a:noFill/>
                        </p:spPr>
                      </p:pic>
                    </p:oleObj>
                  </mc:Fallback>
                </mc:AlternateContent>
              </a:graphicData>
            </a:graphic>
          </p:graphicFrame>
          <p:pic>
            <p:nvPicPr>
              <p:cNvPr id="125" name="圖片 124" descr="shower"/>
              <p:cNvPicPr/>
              <p:nvPr/>
            </p:nvPicPr>
            <p:blipFill>
              <a:blip r:embed="rId16"/>
              <a:srcRect/>
              <a:stretch>
                <a:fillRect/>
              </a:stretch>
            </p:blipFill>
            <p:spPr bwMode="auto">
              <a:xfrm>
                <a:off x="8937668" y="184051"/>
                <a:ext cx="327838" cy="321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36" name="直線接點 35"/>
              <p:cNvCxnSpPr/>
              <p:nvPr/>
            </p:nvCxnSpPr>
            <p:spPr>
              <a:xfrm rot="16200000" flipV="1">
                <a:off x="6310474" y="3405641"/>
                <a:ext cx="4837217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6" name="文字方塊 125"/>
              <p:cNvSpPr txBox="1"/>
              <p:nvPr/>
            </p:nvSpPr>
            <p:spPr>
              <a:xfrm>
                <a:off x="2197876" y="3376254"/>
                <a:ext cx="426691" cy="8013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eaVert" wrap="square" rtlCol="0">
                <a:spAutoFit/>
              </a:bodyPr>
              <a:lstStyle/>
              <a:p>
                <a:r>
                  <a:rPr lang="zh-TW" altLang="en-US" sz="16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實驗</a:t>
                </a:r>
                <a:r>
                  <a:rPr lang="zh-TW" altLang="en-US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桌</a:t>
                </a:r>
              </a:p>
            </p:txBody>
          </p:sp>
          <p:sp>
            <p:nvSpPr>
              <p:cNvPr id="128" name="文字方塊 127"/>
              <p:cNvSpPr txBox="1"/>
              <p:nvPr/>
            </p:nvSpPr>
            <p:spPr>
              <a:xfrm>
                <a:off x="6257642" y="2512303"/>
                <a:ext cx="426691" cy="14730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eaVert" wrap="square" rtlCol="0">
                <a:spAutoFit/>
              </a:bodyPr>
              <a:lstStyle/>
              <a:p>
                <a:r>
                  <a:rPr lang="zh-TW" altLang="en-US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排  煙  櫃</a:t>
                </a:r>
              </a:p>
            </p:txBody>
          </p:sp>
          <p:sp>
            <p:nvSpPr>
              <p:cNvPr id="129" name="文字方塊 128"/>
              <p:cNvSpPr txBox="1"/>
              <p:nvPr/>
            </p:nvSpPr>
            <p:spPr>
              <a:xfrm>
                <a:off x="8226330" y="2281807"/>
                <a:ext cx="462610" cy="17217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eaVert" wrap="square" rtlCol="0">
                <a:spAutoFit/>
              </a:bodyPr>
              <a:lstStyle/>
              <a:p>
                <a:r>
                  <a:rPr lang="zh-TW" altLang="en-US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實驗桌</a:t>
                </a:r>
              </a:p>
            </p:txBody>
          </p:sp>
          <p:sp>
            <p:nvSpPr>
              <p:cNvPr id="130" name="文字方塊 129"/>
              <p:cNvSpPr txBox="1"/>
              <p:nvPr/>
            </p:nvSpPr>
            <p:spPr>
              <a:xfrm>
                <a:off x="3989801" y="2412568"/>
                <a:ext cx="461665" cy="8809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eaVert" wrap="square" rtlCol="0">
                <a:spAutoFit/>
              </a:bodyPr>
              <a:lstStyle/>
              <a:p>
                <a:r>
                  <a:rPr lang="zh-TW" altLang="en-US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實驗桌</a:t>
                </a:r>
              </a:p>
            </p:txBody>
          </p:sp>
          <p:sp>
            <p:nvSpPr>
              <p:cNvPr id="131" name="文字方塊 130"/>
              <p:cNvSpPr txBox="1"/>
              <p:nvPr/>
            </p:nvSpPr>
            <p:spPr>
              <a:xfrm>
                <a:off x="4462145" y="1950561"/>
                <a:ext cx="461665" cy="153216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eaVert" wrap="square" rtlCol="0">
                <a:spAutoFit/>
              </a:bodyPr>
              <a:lstStyle/>
              <a:p>
                <a:r>
                  <a:rPr lang="zh-TW" altLang="en-US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實  驗  桌</a:t>
                </a:r>
              </a:p>
            </p:txBody>
          </p:sp>
          <p:sp>
            <p:nvSpPr>
              <p:cNvPr id="17" name="文字方塊 16"/>
              <p:cNvSpPr txBox="1"/>
              <p:nvPr/>
            </p:nvSpPr>
            <p:spPr>
              <a:xfrm>
                <a:off x="3354015" y="1080584"/>
                <a:ext cx="94865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實驗桌</a:t>
                </a:r>
              </a:p>
            </p:txBody>
          </p:sp>
          <p:sp>
            <p:nvSpPr>
              <p:cNvPr id="133" name="文字方塊 132"/>
              <p:cNvSpPr txBox="1"/>
              <p:nvPr/>
            </p:nvSpPr>
            <p:spPr>
              <a:xfrm>
                <a:off x="2632607" y="5385784"/>
                <a:ext cx="948655" cy="3676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工作桌</a:t>
                </a:r>
              </a:p>
            </p:txBody>
          </p:sp>
          <p:sp>
            <p:nvSpPr>
              <p:cNvPr id="134" name="文字方塊 133"/>
              <p:cNvSpPr txBox="1"/>
              <p:nvPr/>
            </p:nvSpPr>
            <p:spPr>
              <a:xfrm>
                <a:off x="5517884" y="1038825"/>
                <a:ext cx="84306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16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藥品櫃</a:t>
                </a:r>
              </a:p>
            </p:txBody>
          </p:sp>
          <p:sp>
            <p:nvSpPr>
              <p:cNvPr id="136" name="文字方塊 135"/>
              <p:cNvSpPr txBox="1"/>
              <p:nvPr/>
            </p:nvSpPr>
            <p:spPr>
              <a:xfrm>
                <a:off x="2135278" y="1047241"/>
                <a:ext cx="400110" cy="5409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eaVert" wrap="square" rtlCol="0">
                <a:spAutoFit/>
              </a:bodyPr>
              <a:lstStyle/>
              <a:p>
                <a:r>
                  <a:rPr lang="zh-TW" altLang="en-US" sz="14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冰箱</a:t>
                </a:r>
              </a:p>
            </p:txBody>
          </p:sp>
          <p:cxnSp>
            <p:nvCxnSpPr>
              <p:cNvPr id="23" name="直線單箭頭接點 22"/>
              <p:cNvCxnSpPr/>
              <p:nvPr/>
            </p:nvCxnSpPr>
            <p:spPr>
              <a:xfrm>
                <a:off x="7869491" y="345204"/>
                <a:ext cx="1027133" cy="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46" name="圖片 145">
              <a:extLst>
                <a:ext uri="{FF2B5EF4-FFF2-40B4-BE49-F238E27FC236}">
                  <a16:creationId xmlns:a16="http://schemas.microsoft.com/office/drawing/2014/main" id="{48CBB5BA-1834-89A1-FD67-6E1FEAE66B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6547351" y="1951177"/>
              <a:ext cx="150546" cy="286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7" name="圖片 146">
              <a:extLst>
                <a:ext uri="{FF2B5EF4-FFF2-40B4-BE49-F238E27FC236}">
                  <a16:creationId xmlns:a16="http://schemas.microsoft.com/office/drawing/2014/main" id="{BAFD87DA-364E-6BF5-EC43-019C85E8B1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6699100" y="1940716"/>
              <a:ext cx="150546" cy="286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aphicFrame>
          <p:nvGraphicFramePr>
            <p:cNvPr id="148" name="物件 147">
              <a:extLst>
                <a:ext uri="{FF2B5EF4-FFF2-40B4-BE49-F238E27FC236}">
                  <a16:creationId xmlns:a16="http://schemas.microsoft.com/office/drawing/2014/main" id="{021AA55C-7C37-F4B9-EA38-DF82777C713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8566230" y="4959084"/>
            <a:ext cx="165100" cy="365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72" r:id="rId17" imgW="623601" imgH="380192" progId="">
                    <p:embed/>
                  </p:oleObj>
                </mc:Choice>
                <mc:Fallback>
                  <p:oleObj r:id="rId17" imgW="623601" imgH="380192" progId="">
                    <p:embed/>
                    <p:pic>
                      <p:nvPicPr>
                        <p:cNvPr id="148" name="物件 147">
                          <a:extLst>
                            <a:ext uri="{FF2B5EF4-FFF2-40B4-BE49-F238E27FC236}">
                              <a16:creationId xmlns:a16="http://schemas.microsoft.com/office/drawing/2014/main" id="{021AA55C-7C37-F4B9-EA38-DF82777C7135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566230" y="4959084"/>
                          <a:ext cx="165100" cy="365125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49" name="圖片 148" descr="高溫">
              <a:extLst>
                <a:ext uri="{FF2B5EF4-FFF2-40B4-BE49-F238E27FC236}">
                  <a16:creationId xmlns:a16="http://schemas.microsoft.com/office/drawing/2014/main" id="{ED2CA942-78D9-F634-6298-A873D59812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6673589" y="5473851"/>
              <a:ext cx="298473" cy="286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0" name="圖片 149" descr="高溫">
              <a:extLst>
                <a:ext uri="{FF2B5EF4-FFF2-40B4-BE49-F238E27FC236}">
                  <a16:creationId xmlns:a16="http://schemas.microsoft.com/office/drawing/2014/main" id="{2173C024-2F3F-EDC7-68F5-10B17131A4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7263078" y="5473851"/>
              <a:ext cx="298473" cy="286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5" name="圖片 154">
              <a:extLst>
                <a:ext uri="{FF2B5EF4-FFF2-40B4-BE49-F238E27FC236}">
                  <a16:creationId xmlns:a16="http://schemas.microsoft.com/office/drawing/2014/main" id="{6E4D7AD9-8FD5-BA88-1A52-844BBCF18E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6041907" y="2460433"/>
              <a:ext cx="293143" cy="286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5" name="圖片 164">
              <a:extLst>
                <a:ext uri="{FF2B5EF4-FFF2-40B4-BE49-F238E27FC236}">
                  <a16:creationId xmlns:a16="http://schemas.microsoft.com/office/drawing/2014/main" id="{5BB64719-2DD4-50D5-DC91-6893A8AD2A9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rcRect/>
            <a:stretch>
              <a:fillRect/>
            </a:stretch>
          </p:blipFill>
          <p:spPr bwMode="auto">
            <a:xfrm>
              <a:off x="5375649" y="1109446"/>
              <a:ext cx="282857" cy="28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6" name="圖片 165">
              <a:extLst>
                <a:ext uri="{FF2B5EF4-FFF2-40B4-BE49-F238E27FC236}">
                  <a16:creationId xmlns:a16="http://schemas.microsoft.com/office/drawing/2014/main" id="{84348E42-E41F-58AC-5B3E-4A3E50B76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rcRect/>
            <a:stretch>
              <a:fillRect/>
            </a:stretch>
          </p:blipFill>
          <p:spPr bwMode="auto">
            <a:xfrm>
              <a:off x="6044088" y="2741036"/>
              <a:ext cx="282857" cy="28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8" name="文字方塊 177">
              <a:extLst>
                <a:ext uri="{FF2B5EF4-FFF2-40B4-BE49-F238E27FC236}">
                  <a16:creationId xmlns:a16="http://schemas.microsoft.com/office/drawing/2014/main" id="{6A6FF7DC-9645-3377-5DC2-F8FC69824572}"/>
                </a:ext>
              </a:extLst>
            </p:cNvPr>
            <p:cNvSpPr txBox="1"/>
            <p:nvPr/>
          </p:nvSpPr>
          <p:spPr>
            <a:xfrm>
              <a:off x="2703918" y="4080852"/>
              <a:ext cx="669406" cy="277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工作桌</a:t>
              </a:r>
            </a:p>
          </p:txBody>
        </p:sp>
        <p:sp>
          <p:nvSpPr>
            <p:cNvPr id="179" name="文字方塊 178">
              <a:extLst>
                <a:ext uri="{FF2B5EF4-FFF2-40B4-BE49-F238E27FC236}">
                  <a16:creationId xmlns:a16="http://schemas.microsoft.com/office/drawing/2014/main" id="{D2636589-BD5D-0ED9-8C5C-C10385B2B583}"/>
                </a:ext>
              </a:extLst>
            </p:cNvPr>
            <p:cNvSpPr txBox="1"/>
            <p:nvPr/>
          </p:nvSpPr>
          <p:spPr>
            <a:xfrm>
              <a:off x="5928547" y="3087200"/>
              <a:ext cx="461665" cy="880945"/>
            </a:xfrm>
            <a:prstGeom prst="rect">
              <a:avLst/>
            </a:prstGeom>
            <a:noFill/>
            <a:ln>
              <a:noFill/>
            </a:ln>
          </p:spPr>
          <p:txBody>
            <a:bodyPr vert="eaVert" wrap="square" rtlCol="0">
              <a:spAutoFit/>
            </a:bodyPr>
            <a:lstStyle/>
            <a:p>
              <a:r>
                <a:rPr lang="zh-TW" altLang="en-US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藥品櫃</a:t>
              </a:r>
            </a:p>
          </p:txBody>
        </p:sp>
        <p:sp>
          <p:nvSpPr>
            <p:cNvPr id="180" name="文字方塊 179">
              <a:extLst>
                <a:ext uri="{FF2B5EF4-FFF2-40B4-BE49-F238E27FC236}">
                  <a16:creationId xmlns:a16="http://schemas.microsoft.com/office/drawing/2014/main" id="{713B8BA8-7D47-57BD-40B5-2D223A211DC3}"/>
                </a:ext>
              </a:extLst>
            </p:cNvPr>
            <p:cNvSpPr txBox="1"/>
            <p:nvPr/>
          </p:nvSpPr>
          <p:spPr>
            <a:xfrm>
              <a:off x="6531448" y="3087200"/>
              <a:ext cx="461665" cy="880945"/>
            </a:xfrm>
            <a:prstGeom prst="rect">
              <a:avLst/>
            </a:prstGeom>
            <a:noFill/>
            <a:ln>
              <a:noFill/>
            </a:ln>
          </p:spPr>
          <p:txBody>
            <a:bodyPr vert="eaVert" wrap="square" rtlCol="0">
              <a:spAutoFit/>
            </a:bodyPr>
            <a:lstStyle/>
            <a:p>
              <a:r>
                <a:rPr lang="zh-TW" altLang="en-US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藥品櫃</a:t>
              </a:r>
            </a:p>
          </p:txBody>
        </p:sp>
        <p:cxnSp>
          <p:nvCxnSpPr>
            <p:cNvPr id="186" name="直線接點 185">
              <a:extLst>
                <a:ext uri="{FF2B5EF4-FFF2-40B4-BE49-F238E27FC236}">
                  <a16:creationId xmlns:a16="http://schemas.microsoft.com/office/drawing/2014/main" id="{B046B347-835B-A27D-47E8-C804FEB6C4F2}"/>
                </a:ext>
              </a:extLst>
            </p:cNvPr>
            <p:cNvCxnSpPr>
              <a:cxnSpLocks/>
            </p:cNvCxnSpPr>
            <p:nvPr/>
          </p:nvCxnSpPr>
          <p:spPr>
            <a:xfrm>
              <a:off x="2133749" y="5860976"/>
              <a:ext cx="660136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直線接點 187">
              <a:extLst>
                <a:ext uri="{FF2B5EF4-FFF2-40B4-BE49-F238E27FC236}">
                  <a16:creationId xmlns:a16="http://schemas.microsoft.com/office/drawing/2014/main" id="{01250DA5-00F6-C2BF-08FC-83B0AE4DEE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53160" y="1072464"/>
              <a:ext cx="0" cy="297912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直線接點 191">
              <a:extLst>
                <a:ext uri="{FF2B5EF4-FFF2-40B4-BE49-F238E27FC236}">
                  <a16:creationId xmlns:a16="http://schemas.microsoft.com/office/drawing/2014/main" id="{A3900643-07BA-B345-894A-72ABB6027631}"/>
                </a:ext>
              </a:extLst>
            </p:cNvPr>
            <p:cNvCxnSpPr>
              <a:cxnSpLocks/>
            </p:cNvCxnSpPr>
            <p:nvPr/>
          </p:nvCxnSpPr>
          <p:spPr>
            <a:xfrm>
              <a:off x="4022805" y="4012852"/>
              <a:ext cx="0" cy="78933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直線接點 197">
              <a:extLst>
                <a:ext uri="{FF2B5EF4-FFF2-40B4-BE49-F238E27FC236}">
                  <a16:creationId xmlns:a16="http://schemas.microsoft.com/office/drawing/2014/main" id="{BC240542-1231-CC4C-814B-2819499D9941}"/>
                </a:ext>
              </a:extLst>
            </p:cNvPr>
            <p:cNvCxnSpPr>
              <a:cxnSpLocks/>
            </p:cNvCxnSpPr>
            <p:nvPr/>
          </p:nvCxnSpPr>
          <p:spPr>
            <a:xfrm>
              <a:off x="4012998" y="5329171"/>
              <a:ext cx="6425" cy="511551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直線接點 217">
              <a:extLst>
                <a:ext uri="{FF2B5EF4-FFF2-40B4-BE49-F238E27FC236}">
                  <a16:creationId xmlns:a16="http://schemas.microsoft.com/office/drawing/2014/main" id="{E3F02801-58CB-2061-68AB-398F2E95C0E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21385" y="4051588"/>
              <a:ext cx="0" cy="3245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直線接點 218">
              <a:extLst>
                <a:ext uri="{FF2B5EF4-FFF2-40B4-BE49-F238E27FC236}">
                  <a16:creationId xmlns:a16="http://schemas.microsoft.com/office/drawing/2014/main" id="{60B022D2-B15E-1BB7-FF33-A4D350E5AB3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90263" y="4061613"/>
              <a:ext cx="0" cy="33368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" name="文字方塊 224">
              <a:extLst>
                <a:ext uri="{FF2B5EF4-FFF2-40B4-BE49-F238E27FC236}">
                  <a16:creationId xmlns:a16="http://schemas.microsoft.com/office/drawing/2014/main" id="{34648E3C-B3A4-2DD6-879F-7DC4E17FB076}"/>
                </a:ext>
              </a:extLst>
            </p:cNvPr>
            <p:cNvSpPr txBox="1"/>
            <p:nvPr/>
          </p:nvSpPr>
          <p:spPr>
            <a:xfrm>
              <a:off x="2238286" y="4383852"/>
              <a:ext cx="948653" cy="3676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工作桌</a:t>
              </a:r>
            </a:p>
          </p:txBody>
        </p:sp>
        <p:cxnSp>
          <p:nvCxnSpPr>
            <p:cNvPr id="231" name="直線接點 230">
              <a:extLst>
                <a:ext uri="{FF2B5EF4-FFF2-40B4-BE49-F238E27FC236}">
                  <a16:creationId xmlns:a16="http://schemas.microsoft.com/office/drawing/2014/main" id="{0A85DEC2-D9ED-D34B-3047-37420FFD53F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630844" y="2100123"/>
              <a:ext cx="298" cy="107063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4" name="文字方塊 233">
              <a:extLst>
                <a:ext uri="{FF2B5EF4-FFF2-40B4-BE49-F238E27FC236}">
                  <a16:creationId xmlns:a16="http://schemas.microsoft.com/office/drawing/2014/main" id="{3B5D1358-A352-59B9-B17E-B3261EF2FE8A}"/>
                </a:ext>
              </a:extLst>
            </p:cNvPr>
            <p:cNvSpPr txBox="1"/>
            <p:nvPr/>
          </p:nvSpPr>
          <p:spPr>
            <a:xfrm>
              <a:off x="2209869" y="2245289"/>
              <a:ext cx="398243" cy="801378"/>
            </a:xfrm>
            <a:prstGeom prst="rect">
              <a:avLst/>
            </a:prstGeom>
            <a:noFill/>
            <a:ln>
              <a:noFill/>
            </a:ln>
          </p:spPr>
          <p:txBody>
            <a:bodyPr vert="eaVert" wrap="square" rtlCol="0">
              <a:spAutoFit/>
            </a:bodyPr>
            <a:lstStyle/>
            <a:p>
              <a:r>
                <a:rPr lang="zh-TW" altLang="en-US" sz="1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實驗桌</a:t>
              </a:r>
            </a:p>
          </p:txBody>
        </p:sp>
        <p:cxnSp>
          <p:nvCxnSpPr>
            <p:cNvPr id="243" name="直線接點 242">
              <a:extLst>
                <a:ext uri="{FF2B5EF4-FFF2-40B4-BE49-F238E27FC236}">
                  <a16:creationId xmlns:a16="http://schemas.microsoft.com/office/drawing/2014/main" id="{B482BF7A-12A4-341D-A895-4750D4A3EE2C}"/>
                </a:ext>
              </a:extLst>
            </p:cNvPr>
            <p:cNvCxnSpPr>
              <a:cxnSpLocks/>
            </p:cNvCxnSpPr>
            <p:nvPr/>
          </p:nvCxnSpPr>
          <p:spPr>
            <a:xfrm>
              <a:off x="2146450" y="2112587"/>
              <a:ext cx="48439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直線接點 244">
              <a:extLst>
                <a:ext uri="{FF2B5EF4-FFF2-40B4-BE49-F238E27FC236}">
                  <a16:creationId xmlns:a16="http://schemas.microsoft.com/office/drawing/2014/main" id="{5F1F0503-1263-31A5-8C87-D9DD8F1E87F8}"/>
                </a:ext>
              </a:extLst>
            </p:cNvPr>
            <p:cNvCxnSpPr>
              <a:cxnSpLocks/>
            </p:cNvCxnSpPr>
            <p:nvPr/>
          </p:nvCxnSpPr>
          <p:spPr>
            <a:xfrm>
              <a:off x="2146449" y="3170755"/>
              <a:ext cx="48439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直線接點 255">
              <a:extLst>
                <a:ext uri="{FF2B5EF4-FFF2-40B4-BE49-F238E27FC236}">
                  <a16:creationId xmlns:a16="http://schemas.microsoft.com/office/drawing/2014/main" id="{07A1E208-D8E0-6D9B-484E-FEB97714B71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77372" y="1042671"/>
              <a:ext cx="4139993" cy="483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直線接點 258">
              <a:extLst>
                <a:ext uri="{FF2B5EF4-FFF2-40B4-BE49-F238E27FC236}">
                  <a16:creationId xmlns:a16="http://schemas.microsoft.com/office/drawing/2014/main" id="{51D3FAEC-696F-4AD9-9F59-8F29FA99A25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133749" y="1020672"/>
              <a:ext cx="13588" cy="486275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直線接點 270">
              <a:extLst>
                <a:ext uri="{FF2B5EF4-FFF2-40B4-BE49-F238E27FC236}">
                  <a16:creationId xmlns:a16="http://schemas.microsoft.com/office/drawing/2014/main" id="{BBC22F40-4616-C3E4-8823-C6C7AA1C7A2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724525" y="1026893"/>
              <a:ext cx="13588" cy="486275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直線接點 271">
              <a:extLst>
                <a:ext uri="{FF2B5EF4-FFF2-40B4-BE49-F238E27FC236}">
                  <a16:creationId xmlns:a16="http://schemas.microsoft.com/office/drawing/2014/main" id="{64B203A6-3B1C-8D24-8248-32F429D08625}"/>
                </a:ext>
              </a:extLst>
            </p:cNvPr>
            <p:cNvCxnSpPr>
              <a:cxnSpLocks/>
            </p:cNvCxnSpPr>
            <p:nvPr/>
          </p:nvCxnSpPr>
          <p:spPr>
            <a:xfrm>
              <a:off x="2105956" y="1046525"/>
              <a:ext cx="301824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直線接點 275">
              <a:extLst>
                <a:ext uri="{FF2B5EF4-FFF2-40B4-BE49-F238E27FC236}">
                  <a16:creationId xmlns:a16="http://schemas.microsoft.com/office/drawing/2014/main" id="{7F3A9C29-3005-0405-E9D8-08D7B0D7C7F7}"/>
                </a:ext>
              </a:extLst>
            </p:cNvPr>
            <p:cNvCxnSpPr>
              <a:cxnSpLocks/>
            </p:cNvCxnSpPr>
            <p:nvPr/>
          </p:nvCxnSpPr>
          <p:spPr>
            <a:xfrm>
              <a:off x="8333669" y="1059125"/>
              <a:ext cx="422942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83" name="圖片 282">
              <a:extLst>
                <a:ext uri="{FF2B5EF4-FFF2-40B4-BE49-F238E27FC236}">
                  <a16:creationId xmlns:a16="http://schemas.microsoft.com/office/drawing/2014/main" id="{D60360D9-C2CC-E3EC-7119-E9079B8CC3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4120245" y="1640600"/>
              <a:ext cx="150546" cy="286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4" name="圖片 283">
              <a:extLst>
                <a:ext uri="{FF2B5EF4-FFF2-40B4-BE49-F238E27FC236}">
                  <a16:creationId xmlns:a16="http://schemas.microsoft.com/office/drawing/2014/main" id="{56AE46CB-61EA-CA65-20C6-98DCB9498D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4278135" y="1641131"/>
              <a:ext cx="150546" cy="286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" name="圖片 285">
              <a:extLst>
                <a:ext uri="{FF2B5EF4-FFF2-40B4-BE49-F238E27FC236}">
                  <a16:creationId xmlns:a16="http://schemas.microsoft.com/office/drawing/2014/main" id="{F8D85D24-48F7-5C9E-C3AF-DE5E81A3E0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3964692" y="1637266"/>
              <a:ext cx="150546" cy="286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7" name="圖片 286">
              <a:extLst>
                <a:ext uri="{FF2B5EF4-FFF2-40B4-BE49-F238E27FC236}">
                  <a16:creationId xmlns:a16="http://schemas.microsoft.com/office/drawing/2014/main" id="{F40882D8-20C1-D7DB-5719-17E4B06746B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6241115" y="1949164"/>
              <a:ext cx="150546" cy="286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8" name="圖片 287">
              <a:extLst>
                <a:ext uri="{FF2B5EF4-FFF2-40B4-BE49-F238E27FC236}">
                  <a16:creationId xmlns:a16="http://schemas.microsoft.com/office/drawing/2014/main" id="{037EEF6A-8808-3395-093A-D49BE2A727E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6396302" y="1949164"/>
              <a:ext cx="150546" cy="286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2" name="圖片 291">
              <a:extLst>
                <a:ext uri="{FF2B5EF4-FFF2-40B4-BE49-F238E27FC236}">
                  <a16:creationId xmlns:a16="http://schemas.microsoft.com/office/drawing/2014/main" id="{CC8BA9A1-96B7-9DAE-187D-E8097CFE893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8227801" y="1250901"/>
              <a:ext cx="150546" cy="286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3" name="圖片 292">
              <a:extLst>
                <a:ext uri="{FF2B5EF4-FFF2-40B4-BE49-F238E27FC236}">
                  <a16:creationId xmlns:a16="http://schemas.microsoft.com/office/drawing/2014/main" id="{570EB6EE-5170-AEF3-A581-BBCBBCB8CE8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6267241" y="1110297"/>
              <a:ext cx="293143" cy="286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298" name="直線接點 297">
              <a:extLst>
                <a:ext uri="{FF2B5EF4-FFF2-40B4-BE49-F238E27FC236}">
                  <a16:creationId xmlns:a16="http://schemas.microsoft.com/office/drawing/2014/main" id="{9C85B363-D839-1C48-CE64-2114EF4C4E4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34716" y="5025268"/>
              <a:ext cx="408937" cy="29894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" name="圖片 1">
              <a:extLst>
                <a:ext uri="{FF2B5EF4-FFF2-40B4-BE49-F238E27FC236}">
                  <a16:creationId xmlns:a16="http://schemas.microsoft.com/office/drawing/2014/main" id="{BF021D30-6D86-5B8D-C6C4-C0D23B4D677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7980747" y="3046668"/>
              <a:ext cx="293143" cy="286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文字方塊 2">
              <a:extLst>
                <a:ext uri="{FF2B5EF4-FFF2-40B4-BE49-F238E27FC236}">
                  <a16:creationId xmlns:a16="http://schemas.microsoft.com/office/drawing/2014/main" id="{AF9CC38F-0B11-7BBE-1890-CE9E3DAD6FEF}"/>
                </a:ext>
              </a:extLst>
            </p:cNvPr>
            <p:cNvSpPr txBox="1"/>
            <p:nvPr/>
          </p:nvSpPr>
          <p:spPr>
            <a:xfrm>
              <a:off x="7899938" y="3406532"/>
              <a:ext cx="461665" cy="880945"/>
            </a:xfrm>
            <a:prstGeom prst="rect">
              <a:avLst/>
            </a:prstGeom>
            <a:noFill/>
            <a:ln>
              <a:noFill/>
            </a:ln>
          </p:spPr>
          <p:txBody>
            <a:bodyPr vert="eaVert" wrap="square" rtlCol="0">
              <a:spAutoFit/>
            </a:bodyPr>
            <a:lstStyle/>
            <a:p>
              <a:r>
                <a:rPr lang="zh-TW" altLang="en-US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藥品櫃</a:t>
              </a:r>
            </a:p>
          </p:txBody>
        </p:sp>
        <p:sp>
          <p:nvSpPr>
            <p:cNvPr id="132" name="矩形 131">
              <a:extLst>
                <a:ext uri="{FF2B5EF4-FFF2-40B4-BE49-F238E27FC236}">
                  <a16:creationId xmlns:a16="http://schemas.microsoft.com/office/drawing/2014/main" id="{329D00CD-9523-4754-A429-FD6519797030}"/>
                </a:ext>
              </a:extLst>
            </p:cNvPr>
            <p:cNvSpPr/>
            <p:nvPr/>
          </p:nvSpPr>
          <p:spPr>
            <a:xfrm>
              <a:off x="4949792" y="1062996"/>
              <a:ext cx="358533" cy="588641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altLang="zh-TW" sz="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endParaRPr>
            </a:p>
            <a:p>
              <a:pPr algn="ctr"/>
              <a:endParaRPr lang="en-US" altLang="zh-TW" sz="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endParaRPr>
            </a:p>
            <a:p>
              <a:pPr algn="ctr"/>
              <a:endParaRPr lang="en-US" altLang="zh-TW" sz="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endParaRPr>
            </a:p>
            <a:p>
              <a:pPr algn="ctr"/>
              <a:r>
                <a:rPr lang="zh-TW" altLang="en-US" sz="600" dirty="0">
                  <a:solidFill>
                    <a:schemeClr val="tx1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rPr>
                <a:t>廢尖銳器具</a:t>
              </a:r>
              <a:r>
                <a:rPr lang="en-US" altLang="zh-TW" sz="600" dirty="0">
                  <a:solidFill>
                    <a:schemeClr val="tx1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rPr>
                <a:t>(</a:t>
              </a:r>
              <a:r>
                <a:rPr lang="zh-TW" altLang="en-US" sz="600" dirty="0">
                  <a:solidFill>
                    <a:schemeClr val="tx1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rPr>
                <a:t>廢針頭</a:t>
              </a:r>
              <a:r>
                <a:rPr lang="en-US" altLang="zh-TW" sz="600" dirty="0">
                  <a:solidFill>
                    <a:schemeClr val="tx1"/>
                  </a:solidFill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rPr>
                <a:t>)</a:t>
              </a:r>
            </a:p>
          </p:txBody>
        </p:sp>
        <p:pic>
          <p:nvPicPr>
            <p:cNvPr id="135" name="圖片 134" descr="一張含有 符號, 字型, 白色, 標誌 的圖片&#10;&#10;AI 產生的內容可能不正確。">
              <a:extLst>
                <a:ext uri="{FF2B5EF4-FFF2-40B4-BE49-F238E27FC236}">
                  <a16:creationId xmlns:a16="http://schemas.microsoft.com/office/drawing/2014/main" id="{B9CA60D4-6A74-4BB6-9F7B-FD55B276EC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9369" y="1152332"/>
              <a:ext cx="231478" cy="273283"/>
            </a:xfrm>
            <a:prstGeom prst="rect">
              <a:avLst/>
            </a:prstGeom>
          </p:spPr>
        </p:pic>
        <p:cxnSp>
          <p:nvCxnSpPr>
            <p:cNvPr id="138" name="直線單箭頭接點 137">
              <a:extLst>
                <a:ext uri="{FF2B5EF4-FFF2-40B4-BE49-F238E27FC236}">
                  <a16:creationId xmlns:a16="http://schemas.microsoft.com/office/drawing/2014/main" id="{0CA15994-2F3F-490F-811F-CB0F60F8D9DB}"/>
                </a:ext>
              </a:extLst>
            </p:cNvPr>
            <p:cNvCxnSpPr>
              <a:cxnSpLocks/>
              <a:endCxn id="227" idx="2"/>
            </p:cNvCxnSpPr>
            <p:nvPr/>
          </p:nvCxnSpPr>
          <p:spPr>
            <a:xfrm flipH="1" flipV="1">
              <a:off x="7690737" y="1033706"/>
              <a:ext cx="27742" cy="4006842"/>
            </a:xfrm>
            <a:prstGeom prst="straightConnector1">
              <a:avLst/>
            </a:prstGeom>
            <a:ln w="28575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直線單箭頭接點 138">
              <a:extLst>
                <a:ext uri="{FF2B5EF4-FFF2-40B4-BE49-F238E27FC236}">
                  <a16:creationId xmlns:a16="http://schemas.microsoft.com/office/drawing/2014/main" id="{208B19FF-A577-48BC-941C-6D340987FFA0}"/>
                </a:ext>
              </a:extLst>
            </p:cNvPr>
            <p:cNvCxnSpPr>
              <a:cxnSpLocks/>
            </p:cNvCxnSpPr>
            <p:nvPr/>
          </p:nvCxnSpPr>
          <p:spPr>
            <a:xfrm>
              <a:off x="5421521" y="1820762"/>
              <a:ext cx="2255166" cy="1"/>
            </a:xfrm>
            <a:prstGeom prst="straightConnector1">
              <a:avLst/>
            </a:prstGeom>
            <a:ln w="28575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直線單箭頭接點 139">
              <a:extLst>
                <a:ext uri="{FF2B5EF4-FFF2-40B4-BE49-F238E27FC236}">
                  <a16:creationId xmlns:a16="http://schemas.microsoft.com/office/drawing/2014/main" id="{AB9AB7F5-DCC0-45CC-B498-4A361F144BB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405762" y="1823500"/>
              <a:ext cx="6325" cy="3151306"/>
            </a:xfrm>
            <a:prstGeom prst="straightConnector1">
              <a:avLst/>
            </a:prstGeom>
            <a:ln w="28575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圓角矩形 13">
              <a:extLst>
                <a:ext uri="{FF2B5EF4-FFF2-40B4-BE49-F238E27FC236}">
                  <a16:creationId xmlns:a16="http://schemas.microsoft.com/office/drawing/2014/main" id="{FC8D63B4-D85A-49BE-9CC8-33769FD5229B}"/>
                </a:ext>
              </a:extLst>
            </p:cNvPr>
            <p:cNvSpPr/>
            <p:nvPr/>
          </p:nvSpPr>
          <p:spPr>
            <a:xfrm>
              <a:off x="6276191" y="4304914"/>
              <a:ext cx="405391" cy="25082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cxnSp>
          <p:nvCxnSpPr>
            <p:cNvPr id="153" name="直線接點 152">
              <a:extLst>
                <a:ext uri="{FF2B5EF4-FFF2-40B4-BE49-F238E27FC236}">
                  <a16:creationId xmlns:a16="http://schemas.microsoft.com/office/drawing/2014/main" id="{91CC84E5-9948-406E-B0E1-C8F6C0C78D8F}"/>
                </a:ext>
              </a:extLst>
            </p:cNvPr>
            <p:cNvCxnSpPr>
              <a:cxnSpLocks/>
            </p:cNvCxnSpPr>
            <p:nvPr/>
          </p:nvCxnSpPr>
          <p:spPr>
            <a:xfrm>
              <a:off x="5935041" y="4254234"/>
              <a:ext cx="106481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直線接點 141">
              <a:extLst>
                <a:ext uri="{FF2B5EF4-FFF2-40B4-BE49-F238E27FC236}">
                  <a16:creationId xmlns:a16="http://schemas.microsoft.com/office/drawing/2014/main" id="{480612B8-DE55-46F2-B3C9-02B12841C36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983042" y="3609598"/>
              <a:ext cx="14050" cy="223001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直線接點 142">
              <a:extLst>
                <a:ext uri="{FF2B5EF4-FFF2-40B4-BE49-F238E27FC236}">
                  <a16:creationId xmlns:a16="http://schemas.microsoft.com/office/drawing/2014/main" id="{1BC4177F-1279-40E8-A064-EA1353BF4B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77148" y="1093456"/>
              <a:ext cx="16929" cy="213363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文字方塊 143">
              <a:extLst>
                <a:ext uri="{FF2B5EF4-FFF2-40B4-BE49-F238E27FC236}">
                  <a16:creationId xmlns:a16="http://schemas.microsoft.com/office/drawing/2014/main" id="{0CB18A85-270C-432E-B627-FD9731A1CEA4}"/>
                </a:ext>
              </a:extLst>
            </p:cNvPr>
            <p:cNvSpPr txBox="1"/>
            <p:nvPr/>
          </p:nvSpPr>
          <p:spPr>
            <a:xfrm>
              <a:off x="8790833" y="3292718"/>
              <a:ext cx="5421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1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710cm</a:t>
              </a:r>
              <a:endParaRPr lang="zh-TW" alt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54" name="直線接點 153">
              <a:extLst>
                <a:ext uri="{FF2B5EF4-FFF2-40B4-BE49-F238E27FC236}">
                  <a16:creationId xmlns:a16="http://schemas.microsoft.com/office/drawing/2014/main" id="{03C0D8C6-A5E7-4393-9283-47AB6D8A0E72}"/>
                </a:ext>
              </a:extLst>
            </p:cNvPr>
            <p:cNvCxnSpPr>
              <a:cxnSpLocks/>
            </p:cNvCxnSpPr>
            <p:nvPr/>
          </p:nvCxnSpPr>
          <p:spPr>
            <a:xfrm>
              <a:off x="2105956" y="6083233"/>
              <a:ext cx="30231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直線接點 155">
              <a:extLst>
                <a:ext uri="{FF2B5EF4-FFF2-40B4-BE49-F238E27FC236}">
                  <a16:creationId xmlns:a16="http://schemas.microsoft.com/office/drawing/2014/main" id="{0785951A-D5D2-4863-BBAF-82950033710A}"/>
                </a:ext>
              </a:extLst>
            </p:cNvPr>
            <p:cNvCxnSpPr>
              <a:cxnSpLocks/>
            </p:cNvCxnSpPr>
            <p:nvPr/>
          </p:nvCxnSpPr>
          <p:spPr>
            <a:xfrm>
              <a:off x="5716769" y="6086086"/>
              <a:ext cx="304817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7" name="文字方塊 156">
              <a:extLst>
                <a:ext uri="{FF2B5EF4-FFF2-40B4-BE49-F238E27FC236}">
                  <a16:creationId xmlns:a16="http://schemas.microsoft.com/office/drawing/2014/main" id="{3BC15C75-0830-4B5E-9442-46DFDCDCC3A7}"/>
                </a:ext>
              </a:extLst>
            </p:cNvPr>
            <p:cNvSpPr txBox="1"/>
            <p:nvPr/>
          </p:nvSpPr>
          <p:spPr>
            <a:xfrm>
              <a:off x="5168383" y="5967817"/>
              <a:ext cx="5421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1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920cm</a:t>
              </a:r>
              <a:endParaRPr lang="zh-TW" alt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75" name="圖片 174">
              <a:extLst>
                <a:ext uri="{FF2B5EF4-FFF2-40B4-BE49-F238E27FC236}">
                  <a16:creationId xmlns:a16="http://schemas.microsoft.com/office/drawing/2014/main" id="{5D24AB00-CB49-4C2D-B94E-34C637832E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rcRect/>
            <a:stretch>
              <a:fillRect/>
            </a:stretch>
          </p:blipFill>
          <p:spPr bwMode="auto">
            <a:xfrm>
              <a:off x="4641741" y="1745245"/>
              <a:ext cx="282857" cy="28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2" name="圖片 161">
              <a:extLst>
                <a:ext uri="{FF2B5EF4-FFF2-40B4-BE49-F238E27FC236}">
                  <a16:creationId xmlns:a16="http://schemas.microsoft.com/office/drawing/2014/main" id="{6E4D7AD9-8FD5-BA88-1A52-844BBCF18E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4648229" y="1448756"/>
              <a:ext cx="293143" cy="286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151" name="直線單箭頭接點 150">
            <a:extLst>
              <a:ext uri="{FF2B5EF4-FFF2-40B4-BE49-F238E27FC236}">
                <a16:creationId xmlns:a16="http://schemas.microsoft.com/office/drawing/2014/main" id="{A2FE9BC7-0AF6-4712-805C-76C2BC9A1720}"/>
              </a:ext>
            </a:extLst>
          </p:cNvPr>
          <p:cNvCxnSpPr>
            <a:cxnSpLocks/>
          </p:cNvCxnSpPr>
          <p:nvPr/>
        </p:nvCxnSpPr>
        <p:spPr>
          <a:xfrm>
            <a:off x="3342093" y="1866928"/>
            <a:ext cx="7065" cy="2752140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直線單箭頭接點 157">
            <a:extLst>
              <a:ext uri="{FF2B5EF4-FFF2-40B4-BE49-F238E27FC236}">
                <a16:creationId xmlns:a16="http://schemas.microsoft.com/office/drawing/2014/main" id="{FB91FF73-168B-45D6-BF5A-60AFAFABBD50}"/>
              </a:ext>
            </a:extLst>
          </p:cNvPr>
          <p:cNvCxnSpPr>
            <a:cxnSpLocks/>
          </p:cNvCxnSpPr>
          <p:nvPr/>
        </p:nvCxnSpPr>
        <p:spPr>
          <a:xfrm flipH="1" flipV="1">
            <a:off x="2500849" y="942590"/>
            <a:ext cx="812920" cy="900097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直線單箭頭接點 158">
            <a:extLst>
              <a:ext uri="{FF2B5EF4-FFF2-40B4-BE49-F238E27FC236}">
                <a16:creationId xmlns:a16="http://schemas.microsoft.com/office/drawing/2014/main" id="{9D6B7D98-9CD2-4364-9225-EFF5CD004727}"/>
              </a:ext>
            </a:extLst>
          </p:cNvPr>
          <p:cNvCxnSpPr>
            <a:cxnSpLocks/>
          </p:cNvCxnSpPr>
          <p:nvPr/>
        </p:nvCxnSpPr>
        <p:spPr>
          <a:xfrm flipH="1" flipV="1">
            <a:off x="3342029" y="4608770"/>
            <a:ext cx="4560283" cy="10299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矩形 193">
            <a:extLst>
              <a:ext uri="{FF2B5EF4-FFF2-40B4-BE49-F238E27FC236}">
                <a16:creationId xmlns:a16="http://schemas.microsoft.com/office/drawing/2014/main" id="{B386B466-1052-4B59-A1F2-17BCA180B5E5}"/>
              </a:ext>
            </a:extLst>
          </p:cNvPr>
          <p:cNvSpPr/>
          <p:nvPr/>
        </p:nvSpPr>
        <p:spPr>
          <a:xfrm>
            <a:off x="3753334" y="6464049"/>
            <a:ext cx="41008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1600" b="1" dirty="0">
                <a:latin typeface="Times New Roman" panose="02020603050405020304" pitchFamily="18" charset="0"/>
                <a:ea typeface="標楷體" panose="03000509000000000000" pitchFamily="65" charset="-120"/>
              </a:rPr>
              <a:t>材光系</a:t>
            </a:r>
            <a:r>
              <a:rPr lang="en-US" altLang="zh-TW" sz="1600" b="1" dirty="0">
                <a:latin typeface="Times New Roman" panose="02020603050405020304" pitchFamily="18" charset="0"/>
                <a:ea typeface="標楷體" panose="03000509000000000000" pitchFamily="65" charset="-120"/>
              </a:rPr>
              <a:t>-</a:t>
            </a:r>
            <a:r>
              <a:rPr lang="zh-TW" altLang="en-US" sz="1600" b="1" dirty="0">
                <a:latin typeface="Times New Roman" panose="02020603050405020304" pitchFamily="18" charset="0"/>
                <a:ea typeface="標楷體" panose="03000509000000000000" pitchFamily="65" charset="-120"/>
              </a:rPr>
              <a:t>材料大樓工</a:t>
            </a:r>
            <a:r>
              <a:rPr lang="en-US" altLang="zh-TW" sz="1600" b="1" dirty="0">
                <a:latin typeface="Times New Roman" panose="02020603050405020304" pitchFamily="18" charset="0"/>
                <a:ea typeface="標楷體" panose="03000509000000000000" pitchFamily="65" charset="-120"/>
              </a:rPr>
              <a:t>MSXXXX</a:t>
            </a:r>
            <a:r>
              <a:rPr lang="zh-TW" altLang="en-US" sz="1600" b="1" dirty="0">
                <a:latin typeface="Times New Roman" panose="02020603050405020304" pitchFamily="18" charset="0"/>
                <a:ea typeface="標楷體" panose="03000509000000000000" pitchFamily="65" charset="-120"/>
              </a:rPr>
              <a:t> </a:t>
            </a:r>
            <a:r>
              <a:rPr lang="en-US" altLang="zh-TW" sz="1600" b="1" dirty="0">
                <a:latin typeface="Times New Roman" panose="02020603050405020304" pitchFamily="18" charset="0"/>
                <a:ea typeface="標楷體" panose="03000509000000000000" pitchFamily="65" charset="-120"/>
              </a:rPr>
              <a:t>OOOO</a:t>
            </a:r>
            <a:r>
              <a:rPr lang="zh-TW" altLang="en-US" sz="1600" b="1" dirty="0">
                <a:latin typeface="Times New Roman" panose="02020603050405020304" pitchFamily="18" charset="0"/>
                <a:ea typeface="標楷體" panose="03000509000000000000" pitchFamily="65" charset="-120"/>
              </a:rPr>
              <a:t>實驗室</a:t>
            </a:r>
          </a:p>
        </p:txBody>
      </p:sp>
      <p:grpSp>
        <p:nvGrpSpPr>
          <p:cNvPr id="18" name="群組 17">
            <a:extLst>
              <a:ext uri="{FF2B5EF4-FFF2-40B4-BE49-F238E27FC236}">
                <a16:creationId xmlns:a16="http://schemas.microsoft.com/office/drawing/2014/main" id="{AFE4249B-8CF3-46A0-A9B1-A7EC034FD1C4}"/>
              </a:ext>
            </a:extLst>
          </p:cNvPr>
          <p:cNvGrpSpPr/>
          <p:nvPr/>
        </p:nvGrpSpPr>
        <p:grpSpPr>
          <a:xfrm>
            <a:off x="186961" y="5758139"/>
            <a:ext cx="5442902" cy="758065"/>
            <a:chOff x="186961" y="5758139"/>
            <a:chExt cx="5442902" cy="758065"/>
          </a:xfrm>
        </p:grpSpPr>
        <p:grpSp>
          <p:nvGrpSpPr>
            <p:cNvPr id="161" name="群組 160">
              <a:extLst>
                <a:ext uri="{FF2B5EF4-FFF2-40B4-BE49-F238E27FC236}">
                  <a16:creationId xmlns:a16="http://schemas.microsoft.com/office/drawing/2014/main" id="{F06685A7-0643-4432-ADCB-81E641F95B1E}"/>
                </a:ext>
              </a:extLst>
            </p:cNvPr>
            <p:cNvGrpSpPr/>
            <p:nvPr/>
          </p:nvGrpSpPr>
          <p:grpSpPr>
            <a:xfrm>
              <a:off x="186961" y="5758139"/>
              <a:ext cx="5442902" cy="758065"/>
              <a:chOff x="1347371" y="5988850"/>
              <a:chExt cx="5442902" cy="758065"/>
            </a:xfrm>
          </p:grpSpPr>
          <p:pic>
            <p:nvPicPr>
              <p:cNvPr id="163" name="圖片 162" descr="高溫">
                <a:extLst>
                  <a:ext uri="{FF2B5EF4-FFF2-40B4-BE49-F238E27FC236}">
                    <a16:creationId xmlns:a16="http://schemas.microsoft.com/office/drawing/2014/main" id="{C09A2872-11C1-402E-9289-3CFB119A6E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rcRect/>
              <a:stretch>
                <a:fillRect/>
              </a:stretch>
            </p:blipFill>
            <p:spPr bwMode="auto">
              <a:xfrm>
                <a:off x="5183107" y="5988850"/>
                <a:ext cx="298473" cy="288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4" name="圖片 163" descr="滅火器3">
                <a:extLst>
                  <a:ext uri="{FF2B5EF4-FFF2-40B4-BE49-F238E27FC236}">
                    <a16:creationId xmlns:a16="http://schemas.microsoft.com/office/drawing/2014/main" id="{753C867F-1E3A-45AA-85E9-5D1267D8BA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rcRect/>
              <a:stretch>
                <a:fillRect/>
              </a:stretch>
            </p:blipFill>
            <p:spPr bwMode="auto">
              <a:xfrm>
                <a:off x="1347371" y="6036144"/>
                <a:ext cx="267055" cy="288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7" name="圖片 166">
                <a:extLst>
                  <a:ext uri="{FF2B5EF4-FFF2-40B4-BE49-F238E27FC236}">
                    <a16:creationId xmlns:a16="http://schemas.microsoft.com/office/drawing/2014/main" id="{0606CB2F-CAB1-4308-848D-9423A3C4AB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rcRect/>
              <a:stretch>
                <a:fillRect/>
              </a:stretch>
            </p:blipFill>
            <p:spPr bwMode="auto">
              <a:xfrm>
                <a:off x="3825271" y="6011962"/>
                <a:ext cx="293143" cy="288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68" name="文字方塊 167">
                <a:extLst>
                  <a:ext uri="{FF2B5EF4-FFF2-40B4-BE49-F238E27FC236}">
                    <a16:creationId xmlns:a16="http://schemas.microsoft.com/office/drawing/2014/main" id="{D2C09F82-FE3A-4828-A3E6-6BB8BD2F0E92}"/>
                  </a:ext>
                </a:extLst>
              </p:cNvPr>
              <p:cNvSpPr txBox="1"/>
              <p:nvPr/>
            </p:nvSpPr>
            <p:spPr>
              <a:xfrm>
                <a:off x="2283109" y="6061912"/>
                <a:ext cx="475085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zh-TW" altLang="en-US" sz="12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鋼瓶</a:t>
                </a:r>
              </a:p>
            </p:txBody>
          </p:sp>
          <p:sp>
            <p:nvSpPr>
              <p:cNvPr id="169" name="文字方塊 168">
                <a:extLst>
                  <a:ext uri="{FF2B5EF4-FFF2-40B4-BE49-F238E27FC236}">
                    <a16:creationId xmlns:a16="http://schemas.microsoft.com/office/drawing/2014/main" id="{75AFF6FD-5F5C-41A1-A1E4-C9EA0412DEF9}"/>
                  </a:ext>
                </a:extLst>
              </p:cNvPr>
              <p:cNvSpPr txBox="1"/>
              <p:nvPr/>
            </p:nvSpPr>
            <p:spPr>
              <a:xfrm>
                <a:off x="1551591" y="6050491"/>
                <a:ext cx="532909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zh-TW" altLang="en-US" sz="12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滅火器</a:t>
                </a:r>
              </a:p>
            </p:txBody>
          </p:sp>
          <p:sp>
            <p:nvSpPr>
              <p:cNvPr id="170" name="文字方塊 169">
                <a:extLst>
                  <a:ext uri="{FF2B5EF4-FFF2-40B4-BE49-F238E27FC236}">
                    <a16:creationId xmlns:a16="http://schemas.microsoft.com/office/drawing/2014/main" id="{E191731A-29EF-4E7B-8114-C4CED900D53B}"/>
                  </a:ext>
                </a:extLst>
              </p:cNvPr>
              <p:cNvSpPr txBox="1"/>
              <p:nvPr/>
            </p:nvSpPr>
            <p:spPr>
              <a:xfrm>
                <a:off x="4159465" y="6042513"/>
                <a:ext cx="1123178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zh-TW" altLang="en-US" sz="12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危害性化學品</a:t>
                </a:r>
              </a:p>
            </p:txBody>
          </p:sp>
          <p:sp>
            <p:nvSpPr>
              <p:cNvPr id="171" name="文字方塊 170">
                <a:extLst>
                  <a:ext uri="{FF2B5EF4-FFF2-40B4-BE49-F238E27FC236}">
                    <a16:creationId xmlns:a16="http://schemas.microsoft.com/office/drawing/2014/main" id="{8D3CD8F6-ADAC-4EE1-9C08-E52F488D6112}"/>
                  </a:ext>
                </a:extLst>
              </p:cNvPr>
              <p:cNvSpPr txBox="1"/>
              <p:nvPr/>
            </p:nvSpPr>
            <p:spPr>
              <a:xfrm>
                <a:off x="2937609" y="6061912"/>
                <a:ext cx="930889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zh-TW" altLang="en-US" sz="12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毒性及關注</a:t>
                </a:r>
              </a:p>
            </p:txBody>
          </p:sp>
          <p:sp>
            <p:nvSpPr>
              <p:cNvPr id="172" name="文字方塊 171">
                <a:extLst>
                  <a:ext uri="{FF2B5EF4-FFF2-40B4-BE49-F238E27FC236}">
                    <a16:creationId xmlns:a16="http://schemas.microsoft.com/office/drawing/2014/main" id="{8F0D5EA3-3271-4DFF-9231-AEF21B040A21}"/>
                  </a:ext>
                </a:extLst>
              </p:cNvPr>
              <p:cNvSpPr txBox="1"/>
              <p:nvPr/>
            </p:nvSpPr>
            <p:spPr>
              <a:xfrm>
                <a:off x="5575683" y="6082277"/>
                <a:ext cx="1059835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zh-TW" altLang="en-US" sz="12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高溫</a:t>
                </a:r>
                <a:r>
                  <a:rPr lang="en-US" altLang="zh-TW" sz="12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/</a:t>
                </a:r>
                <a:r>
                  <a:rPr lang="zh-TW" altLang="en-US" sz="12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加熱設備</a:t>
                </a:r>
              </a:p>
            </p:txBody>
          </p:sp>
          <p:pic>
            <p:nvPicPr>
              <p:cNvPr id="173" name="圖片 172">
                <a:extLst>
                  <a:ext uri="{FF2B5EF4-FFF2-40B4-BE49-F238E27FC236}">
                    <a16:creationId xmlns:a16="http://schemas.microsoft.com/office/drawing/2014/main" id="{BFE279B5-6C3D-4EBD-915D-68A57B5734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 bwMode="auto">
              <a:xfrm>
                <a:off x="2078674" y="6023332"/>
                <a:ext cx="150546" cy="288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74" name="圖片 173">
                <a:extLst>
                  <a:ext uri="{FF2B5EF4-FFF2-40B4-BE49-F238E27FC236}">
                    <a16:creationId xmlns:a16="http://schemas.microsoft.com/office/drawing/2014/main" id="{E23620A5-D319-467B-BA5F-104C87D03E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624036" y="5993970"/>
                <a:ext cx="327103" cy="306000"/>
              </a:xfrm>
              <a:prstGeom prst="rect">
                <a:avLst/>
              </a:prstGeom>
            </p:spPr>
          </p:pic>
          <p:grpSp>
            <p:nvGrpSpPr>
              <p:cNvPr id="177" name="群組 176">
                <a:extLst>
                  <a:ext uri="{FF2B5EF4-FFF2-40B4-BE49-F238E27FC236}">
                    <a16:creationId xmlns:a16="http://schemas.microsoft.com/office/drawing/2014/main" id="{0D5DEE41-F5B1-4198-9DEE-77CCAE70E930}"/>
                  </a:ext>
                </a:extLst>
              </p:cNvPr>
              <p:cNvGrpSpPr/>
              <p:nvPr/>
            </p:nvGrpSpPr>
            <p:grpSpPr>
              <a:xfrm>
                <a:off x="1387980" y="6366155"/>
                <a:ext cx="5402293" cy="380760"/>
                <a:chOff x="5713733" y="5283277"/>
                <a:chExt cx="5402293" cy="380760"/>
              </a:xfrm>
            </p:grpSpPr>
            <p:pic>
              <p:nvPicPr>
                <p:cNvPr id="181" name="圖片 180">
                  <a:extLst>
                    <a:ext uri="{FF2B5EF4-FFF2-40B4-BE49-F238E27FC236}">
                      <a16:creationId xmlns:a16="http://schemas.microsoft.com/office/drawing/2014/main" id="{C5F63E66-0E5E-4EC7-90BF-E58FA065C8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1"/>
                <a:srcRect/>
                <a:stretch>
                  <a:fillRect/>
                </a:stretch>
              </p:blipFill>
              <p:spPr bwMode="auto">
                <a:xfrm>
                  <a:off x="6879717" y="5327748"/>
                  <a:ext cx="226800" cy="252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2" name="文字方塊 181">
                  <a:extLst>
                    <a:ext uri="{FF2B5EF4-FFF2-40B4-BE49-F238E27FC236}">
                      <a16:creationId xmlns:a16="http://schemas.microsoft.com/office/drawing/2014/main" id="{7911725D-CF6D-4EA8-8699-E5F5CB9610E5}"/>
                    </a:ext>
                  </a:extLst>
                </p:cNvPr>
                <p:cNvSpPr txBox="1"/>
                <p:nvPr/>
              </p:nvSpPr>
              <p:spPr>
                <a:xfrm>
                  <a:off x="7137203" y="5373094"/>
                  <a:ext cx="738861" cy="18466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zh-TW" altLang="en-US" sz="1200" dirty="0">
                      <a:latin typeface="標楷體" panose="03000509000000000000" pitchFamily="65" charset="-120"/>
                      <a:ea typeface="標楷體" panose="03000509000000000000" pitchFamily="65" charset="-120"/>
                    </a:rPr>
                    <a:t>防護裝備</a:t>
                  </a:r>
                </a:p>
              </p:txBody>
            </p:sp>
            <p:sp>
              <p:nvSpPr>
                <p:cNvPr id="183" name="文字方塊 182">
                  <a:extLst>
                    <a:ext uri="{FF2B5EF4-FFF2-40B4-BE49-F238E27FC236}">
                      <a16:creationId xmlns:a16="http://schemas.microsoft.com/office/drawing/2014/main" id="{5D45785E-7DD6-4F03-94D6-69C11B387345}"/>
                    </a:ext>
                  </a:extLst>
                </p:cNvPr>
                <p:cNvSpPr txBox="1"/>
                <p:nvPr/>
              </p:nvSpPr>
              <p:spPr>
                <a:xfrm>
                  <a:off x="5993936" y="5369944"/>
                  <a:ext cx="770894" cy="18466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zh-TW" altLang="en-US" sz="1200" dirty="0">
                      <a:latin typeface="標楷體" panose="03000509000000000000" pitchFamily="65" charset="-120"/>
                      <a:ea typeface="標楷體" panose="03000509000000000000" pitchFamily="65" charset="-120"/>
                    </a:rPr>
                    <a:t>廢尖銳器具</a:t>
                  </a:r>
                </a:p>
              </p:txBody>
            </p:sp>
            <p:pic>
              <p:nvPicPr>
                <p:cNvPr id="184" name="圖片 183" descr="shower">
                  <a:extLst>
                    <a:ext uri="{FF2B5EF4-FFF2-40B4-BE49-F238E27FC236}">
                      <a16:creationId xmlns:a16="http://schemas.microsoft.com/office/drawing/2014/main" id="{DE41C4DD-0120-41AC-A539-8B490F65DDA4}"/>
                    </a:ext>
                  </a:extLst>
                </p:cNvPr>
                <p:cNvPicPr/>
                <p:nvPr/>
              </p:nvPicPr>
              <p:blipFill>
                <a:blip r:embed="rId16"/>
                <a:srcRect/>
                <a:stretch>
                  <a:fillRect/>
                </a:stretch>
              </p:blipFill>
              <p:spPr bwMode="auto">
                <a:xfrm>
                  <a:off x="8698294" y="5283277"/>
                  <a:ext cx="238073" cy="27592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5" name="文字方塊 184">
                  <a:extLst>
                    <a:ext uri="{FF2B5EF4-FFF2-40B4-BE49-F238E27FC236}">
                      <a16:creationId xmlns:a16="http://schemas.microsoft.com/office/drawing/2014/main" id="{16585059-A791-4359-918D-AC448A39B232}"/>
                    </a:ext>
                  </a:extLst>
                </p:cNvPr>
                <p:cNvSpPr txBox="1"/>
                <p:nvPr/>
              </p:nvSpPr>
              <p:spPr>
                <a:xfrm>
                  <a:off x="9061793" y="5375021"/>
                  <a:ext cx="867811" cy="18466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zh-TW" altLang="en-US" sz="1200" dirty="0">
                      <a:latin typeface="標楷體" panose="03000509000000000000" pitchFamily="65" charset="-120"/>
                      <a:ea typeface="標楷體" panose="03000509000000000000" pitchFamily="65" charset="-120"/>
                    </a:rPr>
                    <a:t>緊急沖淋器</a:t>
                  </a:r>
                </a:p>
              </p:txBody>
            </p:sp>
            <p:graphicFrame>
              <p:nvGraphicFramePr>
                <p:cNvPr id="187" name="物件 186">
                  <a:extLst>
                    <a:ext uri="{FF2B5EF4-FFF2-40B4-BE49-F238E27FC236}">
                      <a16:creationId xmlns:a16="http://schemas.microsoft.com/office/drawing/2014/main" id="{B50DBD5B-C031-47B8-9E84-6CC235106D73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7881521" y="5298912"/>
                <a:ext cx="163513" cy="36512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2073" r:id="rId22" imgW="623601" imgH="380192" progId="">
                        <p:embed/>
                      </p:oleObj>
                    </mc:Choice>
                    <mc:Fallback>
                      <p:oleObj r:id="rId22" imgW="623601" imgH="380192" progId="">
                        <p:embed/>
                        <p:pic>
                          <p:nvPicPr>
                            <p:cNvPr id="187" name="物件 186">
                              <a:extLst>
                                <a:ext uri="{FF2B5EF4-FFF2-40B4-BE49-F238E27FC236}">
                                  <a16:creationId xmlns:a16="http://schemas.microsoft.com/office/drawing/2014/main" id="{B50DBD5B-C031-47B8-9E84-6CC235106D73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5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7881521" y="5298912"/>
                              <a:ext cx="163513" cy="365125"/>
                            </a:xfrm>
                            <a:prstGeom prst="rect">
                              <a:avLst/>
                            </a:prstGeom>
                            <a:noFill/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89" name="文字方塊 188">
                  <a:extLst>
                    <a:ext uri="{FF2B5EF4-FFF2-40B4-BE49-F238E27FC236}">
                      <a16:creationId xmlns:a16="http://schemas.microsoft.com/office/drawing/2014/main" id="{C5380F83-0A8E-495B-B0EB-29F2D901ACD9}"/>
                    </a:ext>
                  </a:extLst>
                </p:cNvPr>
                <p:cNvSpPr txBox="1"/>
                <p:nvPr/>
              </p:nvSpPr>
              <p:spPr>
                <a:xfrm>
                  <a:off x="8105862" y="5366671"/>
                  <a:ext cx="563614" cy="18466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zh-TW" altLang="en-US" sz="1200" dirty="0">
                      <a:latin typeface="標楷體" panose="03000509000000000000" pitchFamily="65" charset="-120"/>
                      <a:ea typeface="標楷體" panose="03000509000000000000" pitchFamily="65" charset="-120"/>
                    </a:rPr>
                    <a:t>配電盤</a:t>
                  </a:r>
                </a:p>
              </p:txBody>
            </p:sp>
            <p:pic>
              <p:nvPicPr>
                <p:cNvPr id="191" name="圖片 190" descr="一張含有 符號, 字型, 白色, 標誌 的圖片&#10;&#10;AI 產生的內容可能不正確。">
                  <a:extLst>
                    <a:ext uri="{FF2B5EF4-FFF2-40B4-BE49-F238E27FC236}">
                      <a16:creationId xmlns:a16="http://schemas.microsoft.com/office/drawing/2014/main" id="{3840A16A-1DAC-42C4-80F8-1C08724D564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713733" y="5333470"/>
                  <a:ext cx="241267" cy="296011"/>
                </a:xfrm>
                <a:prstGeom prst="rect">
                  <a:avLst/>
                </a:prstGeom>
              </p:spPr>
            </p:pic>
            <p:sp>
              <p:nvSpPr>
                <p:cNvPr id="196" name="文字方塊 195">
                  <a:extLst>
                    <a:ext uri="{FF2B5EF4-FFF2-40B4-BE49-F238E27FC236}">
                      <a16:creationId xmlns:a16="http://schemas.microsoft.com/office/drawing/2014/main" id="{E86ECD0D-795F-4A20-A0A9-C963919A37E1}"/>
                    </a:ext>
                  </a:extLst>
                </p:cNvPr>
                <p:cNvSpPr txBox="1"/>
                <p:nvPr/>
              </p:nvSpPr>
              <p:spPr>
                <a:xfrm>
                  <a:off x="10248215" y="5373094"/>
                  <a:ext cx="867811" cy="18466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zh-TW" altLang="en-US" sz="1200" dirty="0">
                      <a:latin typeface="標楷體" panose="03000509000000000000" pitchFamily="65" charset="-120"/>
                      <a:ea typeface="標楷體" panose="03000509000000000000" pitchFamily="65" charset="-120"/>
                    </a:rPr>
                    <a:t>照明燈</a:t>
                  </a:r>
                </a:p>
              </p:txBody>
            </p:sp>
          </p:grpSp>
        </p:grpSp>
        <p:pic>
          <p:nvPicPr>
            <p:cNvPr id="195" name="圖片 194">
              <a:extLst>
                <a:ext uri="{FF2B5EF4-FFF2-40B4-BE49-F238E27FC236}">
                  <a16:creationId xmlns:a16="http://schemas.microsoft.com/office/drawing/2014/main" id="{AF212BFD-807E-4C59-89DC-4736FA7DFB68}"/>
                </a:ext>
              </a:extLst>
            </p:cNvPr>
            <p:cNvPicPr/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2509" y="6151079"/>
              <a:ext cx="241551" cy="267942"/>
            </a:xfrm>
            <a:prstGeom prst="rect">
              <a:avLst/>
            </a:prstGeom>
            <a:noFill/>
          </p:spPr>
        </p:pic>
      </p:grpSp>
      <p:pic>
        <p:nvPicPr>
          <p:cNvPr id="160" name="圖片 159">
            <a:extLst>
              <a:ext uri="{FF2B5EF4-FFF2-40B4-BE49-F238E27FC236}">
                <a16:creationId xmlns:a16="http://schemas.microsoft.com/office/drawing/2014/main" id="{02279985-7DCA-4F8A-AEFE-4DCDD11D774A}"/>
              </a:ext>
            </a:extLst>
          </p:cNvPr>
          <p:cNvPicPr>
            <a:picLocks noChangeAspect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8184027" y="1669265"/>
            <a:ext cx="259200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群組 4">
            <a:extLst>
              <a:ext uri="{FF2B5EF4-FFF2-40B4-BE49-F238E27FC236}">
                <a16:creationId xmlns:a16="http://schemas.microsoft.com/office/drawing/2014/main" id="{FA458D47-2AA4-40BA-BE9F-CAC5F1165DBB}"/>
              </a:ext>
            </a:extLst>
          </p:cNvPr>
          <p:cNvGrpSpPr/>
          <p:nvPr/>
        </p:nvGrpSpPr>
        <p:grpSpPr>
          <a:xfrm>
            <a:off x="6663899" y="849370"/>
            <a:ext cx="546086" cy="385551"/>
            <a:chOff x="10339286" y="2047853"/>
            <a:chExt cx="546086" cy="385551"/>
          </a:xfrm>
        </p:grpSpPr>
        <p:sp>
          <p:nvSpPr>
            <p:cNvPr id="197" name="文字方塊 196">
              <a:extLst>
                <a:ext uri="{FF2B5EF4-FFF2-40B4-BE49-F238E27FC236}">
                  <a16:creationId xmlns:a16="http://schemas.microsoft.com/office/drawing/2014/main" id="{F95CB95C-A04D-4ADB-BE22-5BE67E4BD1AE}"/>
                </a:ext>
              </a:extLst>
            </p:cNvPr>
            <p:cNvSpPr txBox="1"/>
            <p:nvPr/>
          </p:nvSpPr>
          <p:spPr>
            <a:xfrm>
              <a:off x="10339286" y="2069538"/>
              <a:ext cx="546086" cy="346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825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廢液</a:t>
              </a:r>
              <a:endParaRPr lang="en-US" altLang="zh-TW" sz="825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825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暫存區</a:t>
              </a:r>
            </a:p>
          </p:txBody>
        </p:sp>
        <p:sp>
          <p:nvSpPr>
            <p:cNvPr id="199" name="矩形 198">
              <a:extLst>
                <a:ext uri="{FF2B5EF4-FFF2-40B4-BE49-F238E27FC236}">
                  <a16:creationId xmlns:a16="http://schemas.microsoft.com/office/drawing/2014/main" id="{A3C6EAD2-FBF4-47EC-89B9-D8491B446EEF}"/>
                </a:ext>
              </a:extLst>
            </p:cNvPr>
            <p:cNvSpPr/>
            <p:nvPr/>
          </p:nvSpPr>
          <p:spPr>
            <a:xfrm>
              <a:off x="10399129" y="2047853"/>
              <a:ext cx="401149" cy="385551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altLang="zh-TW" sz="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endParaRPr>
            </a:p>
            <a:p>
              <a:pPr algn="ctr"/>
              <a:endParaRPr lang="en-US" altLang="zh-TW" sz="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endParaRPr>
            </a:p>
            <a:p>
              <a:pPr algn="ctr"/>
              <a:endParaRPr lang="en-US" altLang="zh-TW" sz="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endParaRPr>
            </a:p>
          </p:txBody>
        </p:sp>
      </p:grpSp>
      <p:pic>
        <p:nvPicPr>
          <p:cNvPr id="200" name="圖片 199">
            <a:extLst>
              <a:ext uri="{FF2B5EF4-FFF2-40B4-BE49-F238E27FC236}">
                <a16:creationId xmlns:a16="http://schemas.microsoft.com/office/drawing/2014/main" id="{6BE7263E-C3F8-434E-BF09-E2CB496D6E75}"/>
              </a:ext>
            </a:extLst>
          </p:cNvPr>
          <p:cNvPicPr/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447225" y="1977193"/>
            <a:ext cx="219948" cy="2693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89427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020470" y="54238"/>
            <a:ext cx="8105775" cy="5857875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386B466-1052-4B59-A1F2-17BCA180B5E5}"/>
              </a:ext>
            </a:extLst>
          </p:cNvPr>
          <p:cNvSpPr/>
          <p:nvPr/>
        </p:nvSpPr>
        <p:spPr>
          <a:xfrm>
            <a:off x="3199012" y="6508370"/>
            <a:ext cx="574869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1600" b="1" dirty="0">
                <a:latin typeface="Times New Roman" panose="02020603050405020304" pitchFamily="18" charset="0"/>
                <a:ea typeface="標楷體" panose="03000509000000000000" pitchFamily="65" charset="-120"/>
              </a:rPr>
              <a:t>材光系</a:t>
            </a:r>
            <a:r>
              <a:rPr lang="en-US" altLang="zh-TW" sz="1600" b="1" dirty="0">
                <a:latin typeface="Times New Roman" panose="02020603050405020304" pitchFamily="18" charset="0"/>
                <a:ea typeface="標楷體" panose="03000509000000000000" pitchFamily="65" charset="-120"/>
              </a:rPr>
              <a:t>-</a:t>
            </a:r>
            <a:r>
              <a:rPr lang="zh-TW" altLang="en-US" sz="1600" b="1" dirty="0">
                <a:latin typeface="Times New Roman" panose="02020603050405020304" pitchFamily="18" charset="0"/>
                <a:ea typeface="標楷體" panose="03000509000000000000" pitchFamily="65" charset="-120"/>
              </a:rPr>
              <a:t>材料大樓工</a:t>
            </a:r>
            <a:r>
              <a:rPr lang="en-US" altLang="zh-TW" sz="1600" b="1" dirty="0">
                <a:latin typeface="Times New Roman" panose="02020603050405020304" pitchFamily="18" charset="0"/>
                <a:ea typeface="標楷體" panose="03000509000000000000" pitchFamily="65" charset="-120"/>
              </a:rPr>
              <a:t>MS6007/6008</a:t>
            </a:r>
            <a:r>
              <a:rPr lang="zh-TW" altLang="en-US" sz="1600" b="1" dirty="0">
                <a:latin typeface="Times New Roman" panose="02020603050405020304" pitchFamily="18" charset="0"/>
                <a:ea typeface="標楷體" panose="03000509000000000000" pitchFamily="65" charset="-120"/>
              </a:rPr>
              <a:t>功能性半導體高分子實驗室</a:t>
            </a:r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id="{AFE4249B-8CF3-46A0-A9B1-A7EC034FD1C4}"/>
              </a:ext>
            </a:extLst>
          </p:cNvPr>
          <p:cNvGrpSpPr/>
          <p:nvPr/>
        </p:nvGrpSpPr>
        <p:grpSpPr>
          <a:xfrm>
            <a:off x="187067" y="5812446"/>
            <a:ext cx="5442902" cy="758065"/>
            <a:chOff x="186961" y="5758139"/>
            <a:chExt cx="5442902" cy="758065"/>
          </a:xfrm>
        </p:grpSpPr>
        <p:grpSp>
          <p:nvGrpSpPr>
            <p:cNvPr id="8" name="群組 7">
              <a:extLst>
                <a:ext uri="{FF2B5EF4-FFF2-40B4-BE49-F238E27FC236}">
                  <a16:creationId xmlns:a16="http://schemas.microsoft.com/office/drawing/2014/main" id="{F06685A7-0643-4432-ADCB-81E641F95B1E}"/>
                </a:ext>
              </a:extLst>
            </p:cNvPr>
            <p:cNvGrpSpPr/>
            <p:nvPr/>
          </p:nvGrpSpPr>
          <p:grpSpPr>
            <a:xfrm>
              <a:off x="186961" y="5758139"/>
              <a:ext cx="5442902" cy="758065"/>
              <a:chOff x="1347371" y="5988850"/>
              <a:chExt cx="5442902" cy="758065"/>
            </a:xfrm>
          </p:grpSpPr>
          <p:pic>
            <p:nvPicPr>
              <p:cNvPr id="10" name="圖片 9" descr="高溫">
                <a:extLst>
                  <a:ext uri="{FF2B5EF4-FFF2-40B4-BE49-F238E27FC236}">
                    <a16:creationId xmlns:a16="http://schemas.microsoft.com/office/drawing/2014/main" id="{C09A2872-11C1-402E-9289-3CFB119A6E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5183107" y="5988850"/>
                <a:ext cx="298473" cy="288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" name="圖片 10" descr="滅火器3">
                <a:extLst>
                  <a:ext uri="{FF2B5EF4-FFF2-40B4-BE49-F238E27FC236}">
                    <a16:creationId xmlns:a16="http://schemas.microsoft.com/office/drawing/2014/main" id="{753C867F-1E3A-45AA-85E9-5D1267D8BA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347371" y="6036144"/>
                <a:ext cx="267055" cy="288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" name="圖片 11">
                <a:extLst>
                  <a:ext uri="{FF2B5EF4-FFF2-40B4-BE49-F238E27FC236}">
                    <a16:creationId xmlns:a16="http://schemas.microsoft.com/office/drawing/2014/main" id="{0606CB2F-CAB1-4308-848D-9423A3C4AB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3825271" y="6011962"/>
                <a:ext cx="293143" cy="288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3" name="文字方塊 12">
                <a:extLst>
                  <a:ext uri="{FF2B5EF4-FFF2-40B4-BE49-F238E27FC236}">
                    <a16:creationId xmlns:a16="http://schemas.microsoft.com/office/drawing/2014/main" id="{D2C09F82-FE3A-4828-A3E6-6BB8BD2F0E92}"/>
                  </a:ext>
                </a:extLst>
              </p:cNvPr>
              <p:cNvSpPr txBox="1"/>
              <p:nvPr/>
            </p:nvSpPr>
            <p:spPr>
              <a:xfrm>
                <a:off x="2283109" y="6061912"/>
                <a:ext cx="475085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zh-TW" altLang="en-US" sz="12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鋼瓶</a:t>
                </a:r>
              </a:p>
            </p:txBody>
          </p:sp>
          <p:sp>
            <p:nvSpPr>
              <p:cNvPr id="14" name="文字方塊 13">
                <a:extLst>
                  <a:ext uri="{FF2B5EF4-FFF2-40B4-BE49-F238E27FC236}">
                    <a16:creationId xmlns:a16="http://schemas.microsoft.com/office/drawing/2014/main" id="{75AFF6FD-5F5C-41A1-A1E4-C9EA0412DEF9}"/>
                  </a:ext>
                </a:extLst>
              </p:cNvPr>
              <p:cNvSpPr txBox="1"/>
              <p:nvPr/>
            </p:nvSpPr>
            <p:spPr>
              <a:xfrm>
                <a:off x="1551591" y="6050491"/>
                <a:ext cx="532909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zh-TW" altLang="en-US" sz="12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滅火器</a:t>
                </a:r>
              </a:p>
            </p:txBody>
          </p:sp>
          <p:sp>
            <p:nvSpPr>
              <p:cNvPr id="15" name="文字方塊 14">
                <a:extLst>
                  <a:ext uri="{FF2B5EF4-FFF2-40B4-BE49-F238E27FC236}">
                    <a16:creationId xmlns:a16="http://schemas.microsoft.com/office/drawing/2014/main" id="{E191731A-29EF-4E7B-8114-C4CED900D53B}"/>
                  </a:ext>
                </a:extLst>
              </p:cNvPr>
              <p:cNvSpPr txBox="1"/>
              <p:nvPr/>
            </p:nvSpPr>
            <p:spPr>
              <a:xfrm>
                <a:off x="4159465" y="6042513"/>
                <a:ext cx="1123178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zh-TW" altLang="en-US" sz="12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危害性化學品</a:t>
                </a:r>
              </a:p>
            </p:txBody>
          </p:sp>
          <p:sp>
            <p:nvSpPr>
              <p:cNvPr id="16" name="文字方塊 15">
                <a:extLst>
                  <a:ext uri="{FF2B5EF4-FFF2-40B4-BE49-F238E27FC236}">
                    <a16:creationId xmlns:a16="http://schemas.microsoft.com/office/drawing/2014/main" id="{8D3CD8F6-ADAC-4EE1-9C08-E52F488D6112}"/>
                  </a:ext>
                </a:extLst>
              </p:cNvPr>
              <p:cNvSpPr txBox="1"/>
              <p:nvPr/>
            </p:nvSpPr>
            <p:spPr>
              <a:xfrm>
                <a:off x="2937609" y="6061912"/>
                <a:ext cx="930889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zh-TW" altLang="en-US" sz="12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毒性及關注</a:t>
                </a:r>
              </a:p>
            </p:txBody>
          </p:sp>
          <p:sp>
            <p:nvSpPr>
              <p:cNvPr id="17" name="文字方塊 16">
                <a:extLst>
                  <a:ext uri="{FF2B5EF4-FFF2-40B4-BE49-F238E27FC236}">
                    <a16:creationId xmlns:a16="http://schemas.microsoft.com/office/drawing/2014/main" id="{8F0D5EA3-3271-4DFF-9231-AEF21B040A21}"/>
                  </a:ext>
                </a:extLst>
              </p:cNvPr>
              <p:cNvSpPr txBox="1"/>
              <p:nvPr/>
            </p:nvSpPr>
            <p:spPr>
              <a:xfrm>
                <a:off x="5575683" y="6082277"/>
                <a:ext cx="1059835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zh-TW" altLang="en-US" sz="12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高溫</a:t>
                </a:r>
                <a:r>
                  <a:rPr lang="en-US" altLang="zh-TW" sz="12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/</a:t>
                </a:r>
                <a:r>
                  <a:rPr lang="zh-TW" altLang="en-US" sz="12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加熱設備</a:t>
                </a:r>
              </a:p>
            </p:txBody>
          </p:sp>
          <p:pic>
            <p:nvPicPr>
              <p:cNvPr id="18" name="圖片 17">
                <a:extLst>
                  <a:ext uri="{FF2B5EF4-FFF2-40B4-BE49-F238E27FC236}">
                    <a16:creationId xmlns:a16="http://schemas.microsoft.com/office/drawing/2014/main" id="{BFE279B5-6C3D-4EBD-915D-68A57B5734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2078674" y="6023332"/>
                <a:ext cx="150546" cy="288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" name="圖片 18">
                <a:extLst>
                  <a:ext uri="{FF2B5EF4-FFF2-40B4-BE49-F238E27FC236}">
                    <a16:creationId xmlns:a16="http://schemas.microsoft.com/office/drawing/2014/main" id="{E23620A5-D319-467B-BA5F-104C87D03E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624036" y="5993970"/>
                <a:ext cx="327103" cy="306000"/>
              </a:xfrm>
              <a:prstGeom prst="rect">
                <a:avLst/>
              </a:prstGeom>
            </p:spPr>
          </p:pic>
          <p:grpSp>
            <p:nvGrpSpPr>
              <p:cNvPr id="20" name="群組 19">
                <a:extLst>
                  <a:ext uri="{FF2B5EF4-FFF2-40B4-BE49-F238E27FC236}">
                    <a16:creationId xmlns:a16="http://schemas.microsoft.com/office/drawing/2014/main" id="{0D5DEE41-F5B1-4198-9DEE-77CCAE70E930}"/>
                  </a:ext>
                </a:extLst>
              </p:cNvPr>
              <p:cNvGrpSpPr/>
              <p:nvPr/>
            </p:nvGrpSpPr>
            <p:grpSpPr>
              <a:xfrm>
                <a:off x="1387980" y="6366155"/>
                <a:ext cx="5402293" cy="380760"/>
                <a:chOff x="5713733" y="5283277"/>
                <a:chExt cx="5402293" cy="380760"/>
              </a:xfrm>
            </p:grpSpPr>
            <p:pic>
              <p:nvPicPr>
                <p:cNvPr id="21" name="圖片 20">
                  <a:extLst>
                    <a:ext uri="{FF2B5EF4-FFF2-40B4-BE49-F238E27FC236}">
                      <a16:creationId xmlns:a16="http://schemas.microsoft.com/office/drawing/2014/main" id="{C5F63E66-0E5E-4EC7-90BF-E58FA065C8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rcRect/>
                <a:stretch>
                  <a:fillRect/>
                </a:stretch>
              </p:blipFill>
              <p:spPr bwMode="auto">
                <a:xfrm>
                  <a:off x="6879717" y="5327748"/>
                  <a:ext cx="226800" cy="252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2" name="文字方塊 21">
                  <a:extLst>
                    <a:ext uri="{FF2B5EF4-FFF2-40B4-BE49-F238E27FC236}">
                      <a16:creationId xmlns:a16="http://schemas.microsoft.com/office/drawing/2014/main" id="{7911725D-CF6D-4EA8-8699-E5F5CB9610E5}"/>
                    </a:ext>
                  </a:extLst>
                </p:cNvPr>
                <p:cNvSpPr txBox="1"/>
                <p:nvPr/>
              </p:nvSpPr>
              <p:spPr>
                <a:xfrm>
                  <a:off x="7137203" y="5373094"/>
                  <a:ext cx="738861" cy="18466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zh-TW" altLang="en-US" sz="1200" dirty="0">
                      <a:latin typeface="標楷體" panose="03000509000000000000" pitchFamily="65" charset="-120"/>
                      <a:ea typeface="標楷體" panose="03000509000000000000" pitchFamily="65" charset="-120"/>
                    </a:rPr>
                    <a:t>防護裝備</a:t>
                  </a:r>
                </a:p>
              </p:txBody>
            </p:sp>
            <p:sp>
              <p:nvSpPr>
                <p:cNvPr id="23" name="文字方塊 22">
                  <a:extLst>
                    <a:ext uri="{FF2B5EF4-FFF2-40B4-BE49-F238E27FC236}">
                      <a16:creationId xmlns:a16="http://schemas.microsoft.com/office/drawing/2014/main" id="{5D45785E-7DD6-4F03-94D6-69C11B387345}"/>
                    </a:ext>
                  </a:extLst>
                </p:cNvPr>
                <p:cNvSpPr txBox="1"/>
                <p:nvPr/>
              </p:nvSpPr>
              <p:spPr>
                <a:xfrm>
                  <a:off x="5993936" y="5369944"/>
                  <a:ext cx="770894" cy="18466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zh-TW" altLang="en-US" sz="1200" dirty="0">
                      <a:latin typeface="標楷體" panose="03000509000000000000" pitchFamily="65" charset="-120"/>
                      <a:ea typeface="標楷體" panose="03000509000000000000" pitchFamily="65" charset="-120"/>
                    </a:rPr>
                    <a:t>廢尖銳器具</a:t>
                  </a:r>
                </a:p>
              </p:txBody>
            </p:sp>
            <p:pic>
              <p:nvPicPr>
                <p:cNvPr id="24" name="圖片 23" descr="shower">
                  <a:extLst>
                    <a:ext uri="{FF2B5EF4-FFF2-40B4-BE49-F238E27FC236}">
                      <a16:creationId xmlns:a16="http://schemas.microsoft.com/office/drawing/2014/main" id="{DE41C4DD-0120-41AC-A539-8B490F65DDA4}"/>
                    </a:ext>
                  </a:extLst>
                </p:cNvPr>
                <p:cNvPicPr/>
                <p:nvPr/>
              </p:nvPicPr>
              <p:blipFill>
                <a:blip r:embed="rId10"/>
                <a:srcRect/>
                <a:stretch>
                  <a:fillRect/>
                </a:stretch>
              </p:blipFill>
              <p:spPr bwMode="auto">
                <a:xfrm>
                  <a:off x="8698294" y="5283277"/>
                  <a:ext cx="238073" cy="27592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5" name="文字方塊 24">
                  <a:extLst>
                    <a:ext uri="{FF2B5EF4-FFF2-40B4-BE49-F238E27FC236}">
                      <a16:creationId xmlns:a16="http://schemas.microsoft.com/office/drawing/2014/main" id="{16585059-A791-4359-918D-AC448A39B232}"/>
                    </a:ext>
                  </a:extLst>
                </p:cNvPr>
                <p:cNvSpPr txBox="1"/>
                <p:nvPr/>
              </p:nvSpPr>
              <p:spPr>
                <a:xfrm>
                  <a:off x="9061793" y="5375021"/>
                  <a:ext cx="867811" cy="18466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zh-TW" altLang="en-US" sz="1200" dirty="0">
                      <a:latin typeface="標楷體" panose="03000509000000000000" pitchFamily="65" charset="-120"/>
                      <a:ea typeface="標楷體" panose="03000509000000000000" pitchFamily="65" charset="-120"/>
                    </a:rPr>
                    <a:t>緊急沖淋器</a:t>
                  </a:r>
                </a:p>
              </p:txBody>
            </p:sp>
            <p:graphicFrame>
              <p:nvGraphicFramePr>
                <p:cNvPr id="26" name="物件 25">
                  <a:extLst>
                    <a:ext uri="{FF2B5EF4-FFF2-40B4-BE49-F238E27FC236}">
                      <a16:creationId xmlns:a16="http://schemas.microsoft.com/office/drawing/2014/main" id="{B50DBD5B-C031-47B8-9E84-6CC235106D73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7881521" y="5298912"/>
                <a:ext cx="163513" cy="36512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4102" r:id="rId11" imgW="623601" imgH="380192" progId="">
                        <p:embed/>
                      </p:oleObj>
                    </mc:Choice>
                    <mc:Fallback>
                      <p:oleObj r:id="rId11" imgW="623601" imgH="380192" progId="">
                        <p:embed/>
                        <p:pic>
                          <p:nvPicPr>
                            <p:cNvPr id="187" name="物件 186">
                              <a:extLst>
                                <a:ext uri="{FF2B5EF4-FFF2-40B4-BE49-F238E27FC236}">
                                  <a16:creationId xmlns:a16="http://schemas.microsoft.com/office/drawing/2014/main" id="{B50DBD5B-C031-47B8-9E84-6CC235106D73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2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7881521" y="5298912"/>
                              <a:ext cx="163513" cy="365125"/>
                            </a:xfrm>
                            <a:prstGeom prst="rect">
                              <a:avLst/>
                            </a:prstGeom>
                            <a:noFill/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27" name="文字方塊 26">
                  <a:extLst>
                    <a:ext uri="{FF2B5EF4-FFF2-40B4-BE49-F238E27FC236}">
                      <a16:creationId xmlns:a16="http://schemas.microsoft.com/office/drawing/2014/main" id="{C5380F83-0A8E-495B-B0EB-29F2D901ACD9}"/>
                    </a:ext>
                  </a:extLst>
                </p:cNvPr>
                <p:cNvSpPr txBox="1"/>
                <p:nvPr/>
              </p:nvSpPr>
              <p:spPr>
                <a:xfrm>
                  <a:off x="8105862" y="5366671"/>
                  <a:ext cx="563614" cy="18466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zh-TW" altLang="en-US" sz="1200" dirty="0">
                      <a:latin typeface="標楷體" panose="03000509000000000000" pitchFamily="65" charset="-120"/>
                      <a:ea typeface="標楷體" panose="03000509000000000000" pitchFamily="65" charset="-120"/>
                    </a:rPr>
                    <a:t>配電盤</a:t>
                  </a:r>
                </a:p>
              </p:txBody>
            </p:sp>
            <p:pic>
              <p:nvPicPr>
                <p:cNvPr id="28" name="圖片 27" descr="一張含有 符號, 字型, 白色, 標誌 的圖片&#10;&#10;AI 產生的內容可能不正確。">
                  <a:extLst>
                    <a:ext uri="{FF2B5EF4-FFF2-40B4-BE49-F238E27FC236}">
                      <a16:creationId xmlns:a16="http://schemas.microsoft.com/office/drawing/2014/main" id="{3840A16A-1DAC-42C4-80F8-1C08724D564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713733" y="5333470"/>
                  <a:ext cx="241267" cy="296011"/>
                </a:xfrm>
                <a:prstGeom prst="rect">
                  <a:avLst/>
                </a:prstGeom>
              </p:spPr>
            </p:pic>
            <p:sp>
              <p:nvSpPr>
                <p:cNvPr id="29" name="文字方塊 28">
                  <a:extLst>
                    <a:ext uri="{FF2B5EF4-FFF2-40B4-BE49-F238E27FC236}">
                      <a16:creationId xmlns:a16="http://schemas.microsoft.com/office/drawing/2014/main" id="{E86ECD0D-795F-4A20-A0A9-C963919A37E1}"/>
                    </a:ext>
                  </a:extLst>
                </p:cNvPr>
                <p:cNvSpPr txBox="1"/>
                <p:nvPr/>
              </p:nvSpPr>
              <p:spPr>
                <a:xfrm>
                  <a:off x="10248215" y="5373094"/>
                  <a:ext cx="867811" cy="18466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zh-TW" altLang="en-US" sz="1200" dirty="0">
                      <a:latin typeface="標楷體" panose="03000509000000000000" pitchFamily="65" charset="-120"/>
                      <a:ea typeface="標楷體" panose="03000509000000000000" pitchFamily="65" charset="-120"/>
                    </a:rPr>
                    <a:t>照明燈</a:t>
                  </a:r>
                </a:p>
              </p:txBody>
            </p:sp>
          </p:grpSp>
        </p:grpSp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AF212BFD-807E-4C59-89DC-4736FA7DFB68}"/>
                </a:ext>
              </a:extLst>
            </p:cNvPr>
            <p:cNvPicPr/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2509" y="6151079"/>
              <a:ext cx="241551" cy="267942"/>
            </a:xfrm>
            <a:prstGeom prst="rect">
              <a:avLst/>
            </a:prstGeom>
            <a:noFill/>
          </p:spPr>
        </p:pic>
      </p:grpSp>
      <p:sp>
        <p:nvSpPr>
          <p:cNvPr id="30" name="文字方塊 29"/>
          <p:cNvSpPr txBox="1"/>
          <p:nvPr/>
        </p:nvSpPr>
        <p:spPr>
          <a:xfrm>
            <a:off x="10157141" y="6175974"/>
            <a:ext cx="18244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製表日期</a:t>
            </a:r>
            <a:r>
              <a:rPr lang="en-US" altLang="zh-TW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2025/05/27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31" name="圖片 3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095183" y="5545000"/>
            <a:ext cx="1996600" cy="426278"/>
          </a:xfrm>
          <a:prstGeom prst="rect">
            <a:avLst/>
          </a:prstGeom>
        </p:spPr>
      </p:pic>
      <p:sp>
        <p:nvSpPr>
          <p:cNvPr id="32" name="文字方塊 31">
            <a:extLst>
              <a:ext uri="{FF2B5EF4-FFF2-40B4-BE49-F238E27FC236}">
                <a16:creationId xmlns:a16="http://schemas.microsoft.com/office/drawing/2014/main" id="{AF93E9C5-03BA-485A-8A29-C2DA01B957B1}"/>
              </a:ext>
            </a:extLst>
          </p:cNvPr>
          <p:cNvSpPr txBox="1"/>
          <p:nvPr/>
        </p:nvSpPr>
        <p:spPr>
          <a:xfrm>
            <a:off x="10153367" y="5944305"/>
            <a:ext cx="17700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zh-TW" altLang="en-US" sz="14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實際面積：</a:t>
            </a:r>
            <a:r>
              <a:rPr lang="en-US" altLang="zh-TW" sz="14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65.55 m</a:t>
            </a:r>
            <a:r>
              <a:rPr lang="en-US" altLang="zh-TW" sz="1400" baseline="300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33" name="文字方塊 32"/>
          <p:cNvSpPr txBox="1"/>
          <p:nvPr/>
        </p:nvSpPr>
        <p:spPr>
          <a:xfrm>
            <a:off x="2999055" y="5208303"/>
            <a:ext cx="1371872" cy="494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endParaRPr lang="en-US" altLang="zh-TW" sz="14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1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現在位置</a:t>
            </a:r>
          </a:p>
        </p:txBody>
      </p:sp>
      <p:pic>
        <p:nvPicPr>
          <p:cNvPr id="34" name="圖片 33" descr="shower"/>
          <p:cNvPicPr/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887933" y="5392410"/>
            <a:ext cx="354710" cy="305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圖片 34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9305" y="602207"/>
            <a:ext cx="518160" cy="554736"/>
          </a:xfrm>
          <a:prstGeom prst="rect">
            <a:avLst/>
          </a:prstGeom>
        </p:spPr>
      </p:pic>
      <p:pic>
        <p:nvPicPr>
          <p:cNvPr id="36" name="圖片 35">
            <a:extLst>
              <a:ext uri="{FF2B5EF4-FFF2-40B4-BE49-F238E27FC236}">
                <a16:creationId xmlns:a16="http://schemas.microsoft.com/office/drawing/2014/main" id="{5D24AB00-CB49-4C2D-B94E-34C637832EF2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6003689" y="4719416"/>
            <a:ext cx="306042" cy="27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圖片 36">
            <a:extLst>
              <a:ext uri="{FF2B5EF4-FFF2-40B4-BE49-F238E27FC236}">
                <a16:creationId xmlns:a16="http://schemas.microsoft.com/office/drawing/2014/main" id="{5D24AB00-CB49-4C2D-B94E-34C637832EF2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5322087" y="3205503"/>
            <a:ext cx="306042" cy="27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圖片 37">
            <a:extLst>
              <a:ext uri="{FF2B5EF4-FFF2-40B4-BE49-F238E27FC236}">
                <a16:creationId xmlns:a16="http://schemas.microsoft.com/office/drawing/2014/main" id="{5D24AB00-CB49-4C2D-B94E-34C637832EF2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6836851" y="4360048"/>
            <a:ext cx="306042" cy="27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圖片 38">
            <a:extLst>
              <a:ext uri="{FF2B5EF4-FFF2-40B4-BE49-F238E27FC236}">
                <a16:creationId xmlns:a16="http://schemas.microsoft.com/office/drawing/2014/main" id="{6E4D7AD9-8FD5-BA88-1A52-844BBCF18E0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25722" y="4087655"/>
            <a:ext cx="317171" cy="272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圖片 39">
            <a:extLst>
              <a:ext uri="{FF2B5EF4-FFF2-40B4-BE49-F238E27FC236}">
                <a16:creationId xmlns:a16="http://schemas.microsoft.com/office/drawing/2014/main" id="{6E4D7AD9-8FD5-BA88-1A52-844BBCF18E0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22087" y="3510702"/>
            <a:ext cx="317171" cy="272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圖片 40">
            <a:extLst>
              <a:ext uri="{FF2B5EF4-FFF2-40B4-BE49-F238E27FC236}">
                <a16:creationId xmlns:a16="http://schemas.microsoft.com/office/drawing/2014/main" id="{6E4D7AD9-8FD5-BA88-1A52-844BBCF18E0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03466" y="3479178"/>
            <a:ext cx="317171" cy="272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圖片 41">
            <a:extLst>
              <a:ext uri="{FF2B5EF4-FFF2-40B4-BE49-F238E27FC236}">
                <a16:creationId xmlns:a16="http://schemas.microsoft.com/office/drawing/2014/main" id="{6E4D7AD9-8FD5-BA88-1A52-844BBCF18E0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13996" y="2524430"/>
            <a:ext cx="317171" cy="272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圖片 43">
            <a:extLst>
              <a:ext uri="{FF2B5EF4-FFF2-40B4-BE49-F238E27FC236}">
                <a16:creationId xmlns:a16="http://schemas.microsoft.com/office/drawing/2014/main" id="{48CBB5BA-1834-89A1-FD67-6E1FEAE66B3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16200000">
            <a:off x="2639558" y="4224492"/>
            <a:ext cx="162886" cy="272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圖片 44">
            <a:extLst>
              <a:ext uri="{FF2B5EF4-FFF2-40B4-BE49-F238E27FC236}">
                <a16:creationId xmlns:a16="http://schemas.microsoft.com/office/drawing/2014/main" id="{48CBB5BA-1834-89A1-FD67-6E1FEAE66B3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97298" y="3940599"/>
            <a:ext cx="162886" cy="272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圖片 45">
            <a:extLst>
              <a:ext uri="{FF2B5EF4-FFF2-40B4-BE49-F238E27FC236}">
                <a16:creationId xmlns:a16="http://schemas.microsoft.com/office/drawing/2014/main" id="{48CBB5BA-1834-89A1-FD67-6E1FEAE66B3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860184" y="3940600"/>
            <a:ext cx="162886" cy="272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圖片 46">
            <a:extLst>
              <a:ext uri="{FF2B5EF4-FFF2-40B4-BE49-F238E27FC236}">
                <a16:creationId xmlns:a16="http://schemas.microsoft.com/office/drawing/2014/main" id="{48CBB5BA-1834-89A1-FD67-6E1FEAE66B3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23070" y="3951014"/>
            <a:ext cx="162886" cy="272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圖片 47">
            <a:extLst>
              <a:ext uri="{FF2B5EF4-FFF2-40B4-BE49-F238E27FC236}">
                <a16:creationId xmlns:a16="http://schemas.microsoft.com/office/drawing/2014/main" id="{48CBB5BA-1834-89A1-FD67-6E1FEAE66B3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178521" y="3940600"/>
            <a:ext cx="162886" cy="272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圖片 48">
            <a:extLst>
              <a:ext uri="{FF2B5EF4-FFF2-40B4-BE49-F238E27FC236}">
                <a16:creationId xmlns:a16="http://schemas.microsoft.com/office/drawing/2014/main" id="{48CBB5BA-1834-89A1-FD67-6E1FEAE66B3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16200000">
            <a:off x="2633782" y="4387378"/>
            <a:ext cx="162886" cy="272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圖片 49">
            <a:extLst>
              <a:ext uri="{FF2B5EF4-FFF2-40B4-BE49-F238E27FC236}">
                <a16:creationId xmlns:a16="http://schemas.microsoft.com/office/drawing/2014/main" id="{48CBB5BA-1834-89A1-FD67-6E1FEAE66B3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16200000">
            <a:off x="2624279" y="4553716"/>
            <a:ext cx="162886" cy="272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圖片 50" descr="滅火器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89008" y="4361330"/>
            <a:ext cx="288944" cy="272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文字方塊 51">
            <a:extLst>
              <a:ext uri="{FF2B5EF4-FFF2-40B4-BE49-F238E27FC236}">
                <a16:creationId xmlns:a16="http://schemas.microsoft.com/office/drawing/2014/main" id="{F95CB95C-A04D-4ADB-BE22-5BE67E4BD1AE}"/>
              </a:ext>
            </a:extLst>
          </p:cNvPr>
          <p:cNvSpPr txBox="1"/>
          <p:nvPr/>
        </p:nvSpPr>
        <p:spPr>
          <a:xfrm>
            <a:off x="4422509" y="4709130"/>
            <a:ext cx="546086" cy="346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825" dirty="0">
                <a:latin typeface="標楷體" panose="03000509000000000000" pitchFamily="65" charset="-120"/>
                <a:ea typeface="標楷體" panose="03000509000000000000" pitchFamily="65" charset="-120"/>
              </a:rPr>
              <a:t>廢液</a:t>
            </a:r>
            <a:endParaRPr lang="en-US" altLang="zh-TW" sz="825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825" dirty="0">
                <a:latin typeface="標楷體" panose="03000509000000000000" pitchFamily="65" charset="-120"/>
                <a:ea typeface="標楷體" panose="03000509000000000000" pitchFamily="65" charset="-120"/>
              </a:rPr>
              <a:t>暫存區</a:t>
            </a:r>
          </a:p>
        </p:txBody>
      </p:sp>
      <p:sp>
        <p:nvSpPr>
          <p:cNvPr id="53" name="文字方塊 52"/>
          <p:cNvSpPr txBox="1"/>
          <p:nvPr/>
        </p:nvSpPr>
        <p:spPr>
          <a:xfrm>
            <a:off x="4822341" y="2216865"/>
            <a:ext cx="461665" cy="1399827"/>
          </a:xfrm>
          <a:prstGeom prst="rect">
            <a:avLst/>
          </a:prstGeom>
          <a:noFill/>
          <a:ln>
            <a:noFill/>
          </a:ln>
        </p:spPr>
        <p:txBody>
          <a:bodyPr vert="eaVert" wrap="square" rtlCol="0">
            <a:spAutoFit/>
          </a:bodyPr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排  煙  櫃</a:t>
            </a:r>
          </a:p>
        </p:txBody>
      </p: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713B8BA8-7D47-57BD-40B5-2D223A211DC3}"/>
              </a:ext>
            </a:extLst>
          </p:cNvPr>
          <p:cNvSpPr txBox="1"/>
          <p:nvPr/>
        </p:nvSpPr>
        <p:spPr>
          <a:xfrm>
            <a:off x="5108076" y="2360651"/>
            <a:ext cx="499507" cy="837127"/>
          </a:xfrm>
          <a:prstGeom prst="rect">
            <a:avLst/>
          </a:prstGeom>
          <a:noFill/>
          <a:ln>
            <a:noFill/>
          </a:ln>
        </p:spPr>
        <p:txBody>
          <a:bodyPr vert="eaVert" wrap="square" rtlCol="0">
            <a:spAutoFit/>
          </a:bodyPr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藥品櫃</a:t>
            </a:r>
          </a:p>
        </p:txBody>
      </p: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713B8BA8-7D47-57BD-40B5-2D223A211DC3}"/>
              </a:ext>
            </a:extLst>
          </p:cNvPr>
          <p:cNvSpPr txBox="1"/>
          <p:nvPr/>
        </p:nvSpPr>
        <p:spPr>
          <a:xfrm>
            <a:off x="4493698" y="2351098"/>
            <a:ext cx="499507" cy="837127"/>
          </a:xfrm>
          <a:prstGeom prst="rect">
            <a:avLst/>
          </a:prstGeom>
          <a:noFill/>
          <a:ln>
            <a:noFill/>
          </a:ln>
        </p:spPr>
        <p:txBody>
          <a:bodyPr vert="eaVert" wrap="square" rtlCol="0">
            <a:spAutoFit/>
          </a:bodyPr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藥品櫃</a:t>
            </a:r>
          </a:p>
        </p:txBody>
      </p:sp>
      <p:pic>
        <p:nvPicPr>
          <p:cNvPr id="56" name="圖片 55">
            <a:extLst>
              <a:ext uri="{FF2B5EF4-FFF2-40B4-BE49-F238E27FC236}">
                <a16:creationId xmlns:a16="http://schemas.microsoft.com/office/drawing/2014/main" id="{6BE7263E-C3F8-434E-BF09-E2CB496D6E75}"/>
              </a:ext>
            </a:extLst>
          </p:cNvPr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075672" y="3103262"/>
            <a:ext cx="219948" cy="269380"/>
          </a:xfrm>
          <a:prstGeom prst="rect">
            <a:avLst/>
          </a:prstGeom>
          <a:noFill/>
        </p:spPr>
      </p:pic>
      <p:sp>
        <p:nvSpPr>
          <p:cNvPr id="57" name="文字方塊 56"/>
          <p:cNvSpPr txBox="1"/>
          <p:nvPr/>
        </p:nvSpPr>
        <p:spPr>
          <a:xfrm>
            <a:off x="2543895" y="2522623"/>
            <a:ext cx="499506" cy="1455961"/>
          </a:xfrm>
          <a:prstGeom prst="rect">
            <a:avLst/>
          </a:prstGeom>
          <a:noFill/>
          <a:ln>
            <a:noFill/>
          </a:ln>
        </p:spPr>
        <p:txBody>
          <a:bodyPr vert="eaVert" wrap="square" rtlCol="0">
            <a:spAutoFit/>
          </a:bodyPr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實  驗  桌</a:t>
            </a:r>
          </a:p>
        </p:txBody>
      </p: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713B8BA8-7D47-57BD-40B5-2D223A211DC3}"/>
              </a:ext>
            </a:extLst>
          </p:cNvPr>
          <p:cNvSpPr txBox="1"/>
          <p:nvPr/>
        </p:nvSpPr>
        <p:spPr>
          <a:xfrm>
            <a:off x="2908518" y="2840108"/>
            <a:ext cx="499507" cy="837127"/>
          </a:xfrm>
          <a:prstGeom prst="rect">
            <a:avLst/>
          </a:prstGeom>
          <a:noFill/>
          <a:ln>
            <a:noFill/>
          </a:ln>
        </p:spPr>
        <p:txBody>
          <a:bodyPr vert="eaVert" wrap="square" rtlCol="0">
            <a:spAutoFit/>
          </a:bodyPr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藥品櫃</a:t>
            </a:r>
          </a:p>
        </p:txBody>
      </p:sp>
      <p:sp>
        <p:nvSpPr>
          <p:cNvPr id="59" name="文字方塊 58"/>
          <p:cNvSpPr txBox="1"/>
          <p:nvPr/>
        </p:nvSpPr>
        <p:spPr>
          <a:xfrm>
            <a:off x="6665065" y="2467153"/>
            <a:ext cx="499506" cy="1455961"/>
          </a:xfrm>
          <a:prstGeom prst="rect">
            <a:avLst/>
          </a:prstGeom>
          <a:noFill/>
          <a:ln>
            <a:noFill/>
          </a:ln>
        </p:spPr>
        <p:txBody>
          <a:bodyPr vert="eaVert" wrap="square" rtlCol="0">
            <a:spAutoFit/>
          </a:bodyPr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實  驗  桌</a:t>
            </a:r>
          </a:p>
        </p:txBody>
      </p:sp>
      <p:sp>
        <p:nvSpPr>
          <p:cNvPr id="60" name="文字方塊 59"/>
          <p:cNvSpPr txBox="1"/>
          <p:nvPr/>
        </p:nvSpPr>
        <p:spPr>
          <a:xfrm>
            <a:off x="7334633" y="2496447"/>
            <a:ext cx="430887" cy="1180788"/>
          </a:xfrm>
          <a:prstGeom prst="rect">
            <a:avLst/>
          </a:prstGeom>
          <a:noFill/>
          <a:ln>
            <a:noFill/>
          </a:ln>
        </p:spPr>
        <p:txBody>
          <a:bodyPr vert="eaVert" wrap="square" rtlCol="0">
            <a:spAutoFit/>
          </a:bodyPr>
          <a:lstStyle/>
          <a:p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實  驗  桌</a:t>
            </a:r>
          </a:p>
        </p:txBody>
      </p:sp>
      <p:sp>
        <p:nvSpPr>
          <p:cNvPr id="61" name="文字方塊 60">
            <a:extLst>
              <a:ext uri="{FF2B5EF4-FFF2-40B4-BE49-F238E27FC236}">
                <a16:creationId xmlns:a16="http://schemas.microsoft.com/office/drawing/2014/main" id="{3B5D1358-A352-59B9-B17E-B3261EF2FE8A}"/>
              </a:ext>
            </a:extLst>
          </p:cNvPr>
          <p:cNvSpPr txBox="1"/>
          <p:nvPr/>
        </p:nvSpPr>
        <p:spPr>
          <a:xfrm>
            <a:off x="9359148" y="1987499"/>
            <a:ext cx="430886" cy="761518"/>
          </a:xfrm>
          <a:prstGeom prst="rect">
            <a:avLst/>
          </a:prstGeom>
          <a:noFill/>
          <a:ln>
            <a:noFill/>
          </a:ln>
        </p:spPr>
        <p:txBody>
          <a:bodyPr vert="eaVert" wrap="square" rtlCol="0">
            <a:spAutoFit/>
          </a:bodyPr>
          <a:lstStyle/>
          <a:p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實驗桌</a:t>
            </a:r>
          </a:p>
        </p:txBody>
      </p:sp>
      <p:sp>
        <p:nvSpPr>
          <p:cNvPr id="62" name="文字方塊 61">
            <a:extLst>
              <a:ext uri="{FF2B5EF4-FFF2-40B4-BE49-F238E27FC236}">
                <a16:creationId xmlns:a16="http://schemas.microsoft.com/office/drawing/2014/main" id="{3B5D1358-A352-59B9-B17E-B3261EF2FE8A}"/>
              </a:ext>
            </a:extLst>
          </p:cNvPr>
          <p:cNvSpPr txBox="1"/>
          <p:nvPr/>
        </p:nvSpPr>
        <p:spPr>
          <a:xfrm>
            <a:off x="9359148" y="3129943"/>
            <a:ext cx="430886" cy="761518"/>
          </a:xfrm>
          <a:prstGeom prst="rect">
            <a:avLst/>
          </a:prstGeom>
          <a:noFill/>
          <a:ln>
            <a:noFill/>
          </a:ln>
        </p:spPr>
        <p:txBody>
          <a:bodyPr vert="eaVert" wrap="square" rtlCol="0">
            <a:spAutoFit/>
          </a:bodyPr>
          <a:lstStyle/>
          <a:p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實驗桌</a:t>
            </a:r>
          </a:p>
        </p:txBody>
      </p:sp>
      <p:sp>
        <p:nvSpPr>
          <p:cNvPr id="63" name="文字方塊 62">
            <a:extLst>
              <a:ext uri="{FF2B5EF4-FFF2-40B4-BE49-F238E27FC236}">
                <a16:creationId xmlns:a16="http://schemas.microsoft.com/office/drawing/2014/main" id="{6A6FF7DC-9645-3377-5DC2-F8FC69824572}"/>
              </a:ext>
            </a:extLst>
          </p:cNvPr>
          <p:cNvSpPr txBox="1"/>
          <p:nvPr/>
        </p:nvSpPr>
        <p:spPr>
          <a:xfrm>
            <a:off x="8568604" y="1855888"/>
            <a:ext cx="724276" cy="2632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工作桌</a:t>
            </a:r>
          </a:p>
        </p:txBody>
      </p:sp>
      <p:sp>
        <p:nvSpPr>
          <p:cNvPr id="66" name="文字方塊 65">
            <a:extLst>
              <a:ext uri="{FF2B5EF4-FFF2-40B4-BE49-F238E27FC236}">
                <a16:creationId xmlns:a16="http://schemas.microsoft.com/office/drawing/2014/main" id="{6A6FF7DC-9645-3377-5DC2-F8FC69824572}"/>
              </a:ext>
            </a:extLst>
          </p:cNvPr>
          <p:cNvSpPr txBox="1"/>
          <p:nvPr/>
        </p:nvSpPr>
        <p:spPr>
          <a:xfrm>
            <a:off x="8923363" y="1444357"/>
            <a:ext cx="8666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工作桌</a:t>
            </a:r>
          </a:p>
        </p:txBody>
      </p:sp>
      <p:sp>
        <p:nvSpPr>
          <p:cNvPr id="67" name="文字方塊 66"/>
          <p:cNvSpPr txBox="1"/>
          <p:nvPr/>
        </p:nvSpPr>
        <p:spPr>
          <a:xfrm>
            <a:off x="7542192" y="4619193"/>
            <a:ext cx="1026412" cy="350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實驗桌</a:t>
            </a:r>
          </a:p>
        </p:txBody>
      </p:sp>
      <p:sp>
        <p:nvSpPr>
          <p:cNvPr id="68" name="文字方塊 67"/>
          <p:cNvSpPr txBox="1"/>
          <p:nvPr/>
        </p:nvSpPr>
        <p:spPr>
          <a:xfrm>
            <a:off x="9481639" y="4625237"/>
            <a:ext cx="432905" cy="514036"/>
          </a:xfrm>
          <a:prstGeom prst="rect">
            <a:avLst/>
          </a:prstGeom>
          <a:noFill/>
          <a:ln>
            <a:noFill/>
          </a:ln>
        </p:spPr>
        <p:txBody>
          <a:bodyPr vert="eaVert" wrap="square" rtlCol="0">
            <a:spAutoFit/>
          </a:bodyPr>
          <a:lstStyle/>
          <a:p>
            <a:r>
              <a:rPr lang="zh-TW" altLang="en-US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冰箱</a:t>
            </a:r>
          </a:p>
        </p:txBody>
      </p:sp>
      <p:sp>
        <p:nvSpPr>
          <p:cNvPr id="69" name="文字方塊 68"/>
          <p:cNvSpPr txBox="1"/>
          <p:nvPr/>
        </p:nvSpPr>
        <p:spPr>
          <a:xfrm>
            <a:off x="8455227" y="399980"/>
            <a:ext cx="1026412" cy="349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工作桌</a:t>
            </a:r>
          </a:p>
        </p:txBody>
      </p:sp>
      <p:pic>
        <p:nvPicPr>
          <p:cNvPr id="70" name="圖片 69" descr="高溫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15273" y="503217"/>
            <a:ext cx="322938" cy="272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" name="圖片 70" descr="高溫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93205" y="494989"/>
            <a:ext cx="322938" cy="272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" name="圖片 71" descr="高溫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71137" y="512625"/>
            <a:ext cx="322938" cy="272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" name="圖片 72" descr="高溫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6284" y="512625"/>
            <a:ext cx="322938" cy="272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" name="圖片 73" descr="高溫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89470" y="1556383"/>
            <a:ext cx="322938" cy="272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" name="圖片 74" descr="一張含有 符號, 字型, 白色, 標誌 的圖片&#10;&#10;AI 產生的內容可能不正確。">
            <a:extLst>
              <a:ext uri="{FF2B5EF4-FFF2-40B4-BE49-F238E27FC236}">
                <a16:creationId xmlns:a16="http://schemas.microsoft.com/office/drawing/2014/main" id="{B9CA60D4-6A74-4BB6-9F7B-FD55B276EC8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5040" y="4515147"/>
            <a:ext cx="250452" cy="259690"/>
          </a:xfrm>
          <a:prstGeom prst="rect">
            <a:avLst/>
          </a:prstGeom>
        </p:spPr>
      </p:pic>
      <p:sp>
        <p:nvSpPr>
          <p:cNvPr id="76" name="矩形 75">
            <a:extLst>
              <a:ext uri="{FF2B5EF4-FFF2-40B4-BE49-F238E27FC236}">
                <a16:creationId xmlns:a16="http://schemas.microsoft.com/office/drawing/2014/main" id="{329D00CD-9523-4754-A429-FD6519797030}"/>
              </a:ext>
            </a:extLst>
          </p:cNvPr>
          <p:cNvSpPr/>
          <p:nvPr/>
        </p:nvSpPr>
        <p:spPr>
          <a:xfrm>
            <a:off x="6358915" y="4476181"/>
            <a:ext cx="387921" cy="55936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altLang="zh-TW" sz="6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/>
            <a:endParaRPr lang="en-US" altLang="zh-TW" sz="6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/>
            <a:endParaRPr lang="en-US" altLang="zh-TW" sz="6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/>
            <a:r>
              <a:rPr lang="zh-TW" altLang="en-US" sz="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廢尖銳器具</a:t>
            </a:r>
            <a:r>
              <a:rPr lang="en-US" altLang="zh-TW" sz="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廢針頭</a:t>
            </a:r>
            <a:r>
              <a:rPr lang="en-US" altLang="zh-TW" sz="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77" name="文字方塊 76"/>
          <p:cNvSpPr txBox="1"/>
          <p:nvPr/>
        </p:nvSpPr>
        <p:spPr>
          <a:xfrm>
            <a:off x="5189519" y="4701788"/>
            <a:ext cx="912164" cy="321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藥品櫃</a:t>
            </a:r>
          </a:p>
        </p:txBody>
      </p:sp>
      <p:pic>
        <p:nvPicPr>
          <p:cNvPr id="78" name="圖片 77">
            <a:extLst>
              <a:ext uri="{FF2B5EF4-FFF2-40B4-BE49-F238E27FC236}">
                <a16:creationId xmlns:a16="http://schemas.microsoft.com/office/drawing/2014/main" id="{6E4D7AD9-8FD5-BA88-1A52-844BBCF18E0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06342" y="4744174"/>
            <a:ext cx="317171" cy="272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" name="圖片 78">
            <a:extLst>
              <a:ext uri="{FF2B5EF4-FFF2-40B4-BE49-F238E27FC236}">
                <a16:creationId xmlns:a16="http://schemas.microsoft.com/office/drawing/2014/main" id="{48CBB5BA-1834-89A1-FD67-6E1FEAE66B3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349600" y="3949786"/>
            <a:ext cx="162886" cy="272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" name="圖片 79">
            <a:extLst>
              <a:ext uri="{FF2B5EF4-FFF2-40B4-BE49-F238E27FC236}">
                <a16:creationId xmlns:a16="http://schemas.microsoft.com/office/drawing/2014/main" id="{02279985-7DCA-4F8A-AEFE-4DCDD11D774A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083383" y="3868574"/>
            <a:ext cx="259200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" name="文字方塊 80">
            <a:extLst>
              <a:ext uri="{FF2B5EF4-FFF2-40B4-BE49-F238E27FC236}">
                <a16:creationId xmlns:a16="http://schemas.microsoft.com/office/drawing/2014/main" id="{0CB18A85-270C-432E-B627-FD9731A1CEA4}"/>
              </a:ext>
            </a:extLst>
          </p:cNvPr>
          <p:cNvSpPr txBox="1"/>
          <p:nvPr/>
        </p:nvSpPr>
        <p:spPr>
          <a:xfrm>
            <a:off x="1923895" y="2632030"/>
            <a:ext cx="586574" cy="233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710cm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文字方塊 81">
            <a:extLst>
              <a:ext uri="{FF2B5EF4-FFF2-40B4-BE49-F238E27FC236}">
                <a16:creationId xmlns:a16="http://schemas.microsoft.com/office/drawing/2014/main" id="{0CB18A85-270C-432E-B627-FD9731A1CEA4}"/>
              </a:ext>
            </a:extLst>
          </p:cNvPr>
          <p:cNvSpPr txBox="1"/>
          <p:nvPr/>
        </p:nvSpPr>
        <p:spPr>
          <a:xfrm>
            <a:off x="5963366" y="17945"/>
            <a:ext cx="5421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920cm</a:t>
            </a:r>
            <a:endParaRPr lang="zh-TW" alt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574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930</TotalTime>
  <Words>190</Words>
  <Application>Microsoft Office PowerPoint</Application>
  <PresentationFormat>寬螢幕</PresentationFormat>
  <Paragraphs>78</Paragraphs>
  <Slides>2</Slides>
  <Notes>1</Notes>
  <HiddenSlides>0</HiddenSlides>
  <MMClips>0</MMClips>
  <ScaleCrop>false</ScaleCrop>
  <HeadingPairs>
    <vt:vector size="8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0</vt:i4>
      </vt:variant>
      <vt:variant>
        <vt:lpstr>投影片標題</vt:lpstr>
      </vt:variant>
      <vt:variant>
        <vt:i4>2</vt:i4>
      </vt:variant>
    </vt:vector>
  </HeadingPairs>
  <TitlesOfParts>
    <vt:vector size="8" baseType="lpstr">
      <vt:lpstr>標楷體</vt:lpstr>
      <vt:lpstr>Arial</vt:lpstr>
      <vt:lpstr>Calibri</vt:lpstr>
      <vt:lpstr>Calibri Light</vt:lpstr>
      <vt:lpstr>Times New Roman</vt:lpstr>
      <vt:lpstr>Office 佈景主題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eeee</dc:creator>
  <cp:lastModifiedBy>秀月 李</cp:lastModifiedBy>
  <cp:revision>77</cp:revision>
  <dcterms:created xsi:type="dcterms:W3CDTF">2019-11-20T01:23:55Z</dcterms:created>
  <dcterms:modified xsi:type="dcterms:W3CDTF">2026-09-23T04:06:57Z</dcterms:modified>
</cp:coreProperties>
</file>